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78" r:id="rId2"/>
    <p:sldId id="256" r:id="rId3"/>
    <p:sldId id="258" r:id="rId4"/>
    <p:sldId id="257" r:id="rId5"/>
    <p:sldId id="267" r:id="rId6"/>
    <p:sldId id="264" r:id="rId7"/>
    <p:sldId id="265" r:id="rId8"/>
    <p:sldId id="261" r:id="rId9"/>
    <p:sldId id="266" r:id="rId10"/>
    <p:sldId id="259" r:id="rId11"/>
    <p:sldId id="260" r:id="rId12"/>
    <p:sldId id="271" r:id="rId13"/>
    <p:sldId id="262" r:id="rId14"/>
    <p:sldId id="263" r:id="rId15"/>
    <p:sldId id="272" r:id="rId16"/>
    <p:sldId id="273" r:id="rId17"/>
    <p:sldId id="275" r:id="rId18"/>
    <p:sldId id="277" r:id="rId19"/>
    <p:sldId id="276" r:id="rId20"/>
    <p:sldId id="269" r:id="rId21"/>
    <p:sldId id="270" r:id="rId22"/>
    <p:sldId id="274"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AEBA01-8585-44D3-A24A-B19E13EBDA98}" type="doc">
      <dgm:prSet loTypeId="urn:microsoft.com/office/officeart/2017/3/layout/HorizontalPathTimeline" loCatId="process" qsTypeId="urn:microsoft.com/office/officeart/2005/8/quickstyle/simple1" qsCatId="simple" csTypeId="urn:microsoft.com/office/officeart/2005/8/colors/accent1_2" csCatId="accent1" phldr="1"/>
      <dgm:spPr/>
      <dgm:t>
        <a:bodyPr/>
        <a:lstStyle/>
        <a:p>
          <a:endParaRPr lang="en-US"/>
        </a:p>
      </dgm:t>
    </dgm:pt>
    <dgm:pt modelId="{DEAED149-6264-447E-A1B0-F725BADC326E}">
      <dgm:prSet/>
      <dgm:spPr/>
      <dgm:t>
        <a:bodyPr/>
        <a:lstStyle/>
        <a:p>
          <a:pPr>
            <a:defRPr b="1"/>
          </a:pPr>
          <a:r>
            <a:rPr lang="en-US"/>
            <a:t>Apr. 1990</a:t>
          </a:r>
        </a:p>
      </dgm:t>
    </dgm:pt>
    <dgm:pt modelId="{87791422-0299-4DEF-9051-618F51A7B833}" type="parTrans" cxnId="{8A595B51-9FCC-4721-A802-12C197201724}">
      <dgm:prSet/>
      <dgm:spPr/>
      <dgm:t>
        <a:bodyPr/>
        <a:lstStyle/>
        <a:p>
          <a:endParaRPr lang="en-US"/>
        </a:p>
      </dgm:t>
    </dgm:pt>
    <dgm:pt modelId="{EF063AC0-7BF7-4E55-9436-1BF1E79E305E}" type="sibTrans" cxnId="{8A595B51-9FCC-4721-A802-12C197201724}">
      <dgm:prSet/>
      <dgm:spPr/>
      <dgm:t>
        <a:bodyPr/>
        <a:lstStyle/>
        <a:p>
          <a:endParaRPr lang="en-US"/>
        </a:p>
      </dgm:t>
    </dgm:pt>
    <dgm:pt modelId="{3F9C1C62-6EB4-4F7B-8E0E-FF17F0865A41}">
      <dgm:prSet/>
      <dgm:spPr/>
      <dgm:t>
        <a:bodyPr/>
        <a:lstStyle/>
        <a:p>
          <a:r>
            <a:rPr lang="en-US" dirty="0"/>
            <a:t>First European GIS conference in Amsterdam.</a:t>
          </a:r>
        </a:p>
      </dgm:t>
    </dgm:pt>
    <dgm:pt modelId="{ADD5D423-9F85-4427-8C3E-C80F3B537B59}" type="parTrans" cxnId="{3A3379AF-CAF6-496D-8B18-5202BF9F718D}">
      <dgm:prSet/>
      <dgm:spPr/>
      <dgm:t>
        <a:bodyPr/>
        <a:lstStyle/>
        <a:p>
          <a:endParaRPr lang="en-US"/>
        </a:p>
      </dgm:t>
    </dgm:pt>
    <dgm:pt modelId="{109497BF-126E-4B9A-A86D-B0C5DBA8A0E8}" type="sibTrans" cxnId="{3A3379AF-CAF6-496D-8B18-5202BF9F718D}">
      <dgm:prSet/>
      <dgm:spPr/>
      <dgm:t>
        <a:bodyPr/>
        <a:lstStyle/>
        <a:p>
          <a:endParaRPr lang="en-US"/>
        </a:p>
      </dgm:t>
    </dgm:pt>
    <dgm:pt modelId="{D730EF9E-7BA4-4C92-94B1-F4CC3ADFB18B}">
      <dgm:prSet/>
      <dgm:spPr/>
      <dgm:t>
        <a:bodyPr/>
        <a:lstStyle/>
        <a:p>
          <a:pPr>
            <a:defRPr b="1"/>
          </a:pPr>
          <a:r>
            <a:rPr lang="en-US"/>
            <a:t>Feb. 1992</a:t>
          </a:r>
        </a:p>
      </dgm:t>
    </dgm:pt>
    <dgm:pt modelId="{5CA00463-C53A-4414-B174-03C967BF927B}" type="parTrans" cxnId="{4829D809-6D4A-4C3F-ABAA-61EC8EEF5412}">
      <dgm:prSet/>
      <dgm:spPr/>
      <dgm:t>
        <a:bodyPr/>
        <a:lstStyle/>
        <a:p>
          <a:endParaRPr lang="en-US"/>
        </a:p>
      </dgm:t>
    </dgm:pt>
    <dgm:pt modelId="{A6A0D6FA-4E58-4990-8A18-1DF60C504394}" type="sibTrans" cxnId="{4829D809-6D4A-4C3F-ABAA-61EC8EEF5412}">
      <dgm:prSet/>
      <dgm:spPr/>
      <dgm:t>
        <a:bodyPr/>
        <a:lstStyle/>
        <a:p>
          <a:endParaRPr lang="en-US"/>
        </a:p>
      </dgm:t>
    </dgm:pt>
    <dgm:pt modelId="{A23860A3-6982-444E-AF05-079371A8335D}">
      <dgm:prSet/>
      <dgm:spPr/>
      <dgm:t>
        <a:bodyPr/>
        <a:lstStyle/>
        <a:p>
          <a:r>
            <a:rPr lang="en-US" dirty="0"/>
            <a:t>The publication of first issue of GIS journal devoted to European issues</a:t>
          </a:r>
        </a:p>
      </dgm:t>
    </dgm:pt>
    <dgm:pt modelId="{ACD9D52E-791C-413E-AB0B-104A6095F1A5}" type="parTrans" cxnId="{D16EA9B7-CDF0-4533-93D2-F7CC1741BBDE}">
      <dgm:prSet/>
      <dgm:spPr/>
      <dgm:t>
        <a:bodyPr/>
        <a:lstStyle/>
        <a:p>
          <a:endParaRPr lang="en-US"/>
        </a:p>
      </dgm:t>
    </dgm:pt>
    <dgm:pt modelId="{3D277040-C242-4328-83DA-C5AE9F75A966}" type="sibTrans" cxnId="{D16EA9B7-CDF0-4533-93D2-F7CC1741BBDE}">
      <dgm:prSet/>
      <dgm:spPr/>
      <dgm:t>
        <a:bodyPr/>
        <a:lstStyle/>
        <a:p>
          <a:endParaRPr lang="en-US"/>
        </a:p>
      </dgm:t>
    </dgm:pt>
    <dgm:pt modelId="{2719FDEE-BBD0-408A-AB01-772E7A86A050}">
      <dgm:prSet/>
      <dgm:spPr/>
      <dgm:t>
        <a:bodyPr/>
        <a:lstStyle/>
        <a:p>
          <a:pPr>
            <a:defRPr b="1"/>
          </a:pPr>
          <a:r>
            <a:rPr lang="en-US"/>
            <a:t>June 1993</a:t>
          </a:r>
        </a:p>
      </dgm:t>
    </dgm:pt>
    <dgm:pt modelId="{1CBCD702-68DE-4395-AF7D-81CF0AAE24C0}" type="parTrans" cxnId="{1E73F83E-7E75-4C52-8D28-9877338FC8A9}">
      <dgm:prSet/>
      <dgm:spPr/>
      <dgm:t>
        <a:bodyPr/>
        <a:lstStyle/>
        <a:p>
          <a:endParaRPr lang="en-US"/>
        </a:p>
      </dgm:t>
    </dgm:pt>
    <dgm:pt modelId="{78314630-B855-4748-BA97-78E54914B38D}" type="sibTrans" cxnId="{1E73F83E-7E75-4C52-8D28-9877338FC8A9}">
      <dgm:prSet/>
      <dgm:spPr/>
      <dgm:t>
        <a:bodyPr/>
        <a:lstStyle/>
        <a:p>
          <a:endParaRPr lang="en-US"/>
        </a:p>
      </dgm:t>
    </dgm:pt>
    <dgm:pt modelId="{77838040-8E2C-438D-AD74-EE090B9FDF48}">
      <dgm:prSet/>
      <dgm:spPr/>
      <dgm:t>
        <a:bodyPr/>
        <a:lstStyle/>
        <a:p>
          <a:r>
            <a:rPr lang="en-US" dirty="0"/>
            <a:t>Development of Multipurpose European ground-related information network (MEGRIN).</a:t>
          </a:r>
        </a:p>
      </dgm:t>
    </dgm:pt>
    <dgm:pt modelId="{9ABFD047-0577-42B6-888D-7146B10481A5}" type="parTrans" cxnId="{6E5A0028-71A6-49D9-8F4C-D6C1C8F2EE7D}">
      <dgm:prSet/>
      <dgm:spPr/>
      <dgm:t>
        <a:bodyPr/>
        <a:lstStyle/>
        <a:p>
          <a:endParaRPr lang="en-US"/>
        </a:p>
      </dgm:t>
    </dgm:pt>
    <dgm:pt modelId="{3EDEDDE6-8682-45CE-933E-412961820671}" type="sibTrans" cxnId="{6E5A0028-71A6-49D9-8F4C-D6C1C8F2EE7D}">
      <dgm:prSet/>
      <dgm:spPr/>
      <dgm:t>
        <a:bodyPr/>
        <a:lstStyle/>
        <a:p>
          <a:endParaRPr lang="en-US"/>
        </a:p>
      </dgm:t>
    </dgm:pt>
    <dgm:pt modelId="{C989CC7A-1BDE-4628-843E-2F25E89CCBD6}">
      <dgm:prSet/>
      <dgm:spPr/>
      <dgm:t>
        <a:bodyPr/>
        <a:lstStyle/>
        <a:p>
          <a:pPr>
            <a:defRPr b="1"/>
          </a:pPr>
          <a:r>
            <a:rPr lang="en-US"/>
            <a:t>1993</a:t>
          </a:r>
        </a:p>
      </dgm:t>
    </dgm:pt>
    <dgm:pt modelId="{C1464CB9-722A-43BA-B82D-C9F3D379BE7D}" type="parTrans" cxnId="{CD5C60F1-0EDD-439E-A276-A6E65CCF238C}">
      <dgm:prSet/>
      <dgm:spPr/>
      <dgm:t>
        <a:bodyPr/>
        <a:lstStyle/>
        <a:p>
          <a:endParaRPr lang="en-US"/>
        </a:p>
      </dgm:t>
    </dgm:pt>
    <dgm:pt modelId="{8CBB4218-02FB-4B6D-9D3E-651B9EC65DC9}" type="sibTrans" cxnId="{CD5C60F1-0EDD-439E-A276-A6E65CCF238C}">
      <dgm:prSet/>
      <dgm:spPr/>
      <dgm:t>
        <a:bodyPr/>
        <a:lstStyle/>
        <a:p>
          <a:endParaRPr lang="en-US"/>
        </a:p>
      </dgm:t>
    </dgm:pt>
    <dgm:pt modelId="{CF7FA60F-37C8-4987-A5DA-1D386B36500C}">
      <dgm:prSet/>
      <dgm:spPr/>
      <dgm:t>
        <a:bodyPr/>
        <a:lstStyle/>
        <a:p>
          <a:r>
            <a:rPr lang="en-US" dirty="0"/>
            <a:t>Establishment of European organization for geographic information (EUROGI).</a:t>
          </a:r>
        </a:p>
      </dgm:t>
    </dgm:pt>
    <dgm:pt modelId="{08D8B660-2B85-4939-973B-ADCCDA00986F}" type="parTrans" cxnId="{05A6E43F-8A54-4C0B-927C-A2AC7E87D358}">
      <dgm:prSet/>
      <dgm:spPr/>
      <dgm:t>
        <a:bodyPr/>
        <a:lstStyle/>
        <a:p>
          <a:endParaRPr lang="en-US"/>
        </a:p>
      </dgm:t>
    </dgm:pt>
    <dgm:pt modelId="{8524F31C-3077-4D61-894E-DDFC2C8C474A}" type="sibTrans" cxnId="{05A6E43F-8A54-4C0B-927C-A2AC7E87D358}">
      <dgm:prSet/>
      <dgm:spPr/>
      <dgm:t>
        <a:bodyPr/>
        <a:lstStyle/>
        <a:p>
          <a:endParaRPr lang="en-US"/>
        </a:p>
      </dgm:t>
    </dgm:pt>
    <dgm:pt modelId="{A37DE1D2-4870-4705-916B-4DCD7A8D50CF}" type="pres">
      <dgm:prSet presAssocID="{81AEBA01-8585-44D3-A24A-B19E13EBDA98}" presName="root" presStyleCnt="0">
        <dgm:presLayoutVars>
          <dgm:chMax/>
          <dgm:chPref/>
          <dgm:animLvl val="lvl"/>
        </dgm:presLayoutVars>
      </dgm:prSet>
      <dgm:spPr/>
    </dgm:pt>
    <dgm:pt modelId="{D7A62D2D-475C-406E-A627-B26F743FB413}" type="pres">
      <dgm:prSet presAssocID="{81AEBA01-8585-44D3-A24A-B19E13EBDA98}" presName="divider" presStyleLbl="node1" presStyleIdx="0" presStyleCnt="1"/>
      <dgm:spPr/>
    </dgm:pt>
    <dgm:pt modelId="{A7FE33A7-0EB1-4A1D-8503-A48479EFAE9F}" type="pres">
      <dgm:prSet presAssocID="{81AEBA01-8585-44D3-A24A-B19E13EBDA98}" presName="nodes" presStyleCnt="0">
        <dgm:presLayoutVars>
          <dgm:chMax/>
          <dgm:chPref/>
          <dgm:animLvl val="lvl"/>
        </dgm:presLayoutVars>
      </dgm:prSet>
      <dgm:spPr/>
    </dgm:pt>
    <dgm:pt modelId="{123CFC64-87A5-432E-B388-7CCA7C8F8E18}" type="pres">
      <dgm:prSet presAssocID="{DEAED149-6264-447E-A1B0-F725BADC326E}" presName="composite" presStyleCnt="0"/>
      <dgm:spPr/>
    </dgm:pt>
    <dgm:pt modelId="{897EEB5C-B391-4475-8730-B0B45AA45F9A}" type="pres">
      <dgm:prSet presAssocID="{DEAED149-6264-447E-A1B0-F725BADC326E}" presName="L1TextContainer" presStyleLbl="revTx" presStyleIdx="0" presStyleCnt="4">
        <dgm:presLayoutVars>
          <dgm:chMax val="1"/>
          <dgm:chPref val="1"/>
          <dgm:bulletEnabled val="1"/>
        </dgm:presLayoutVars>
      </dgm:prSet>
      <dgm:spPr/>
    </dgm:pt>
    <dgm:pt modelId="{86DCC792-DE9E-4307-9957-61A144F58DB3}" type="pres">
      <dgm:prSet presAssocID="{DEAED149-6264-447E-A1B0-F725BADC326E}" presName="L2TextContainerWrapper" presStyleCnt="0">
        <dgm:presLayoutVars>
          <dgm:chMax val="0"/>
          <dgm:chPref val="0"/>
          <dgm:bulletEnabled val="1"/>
        </dgm:presLayoutVars>
      </dgm:prSet>
      <dgm:spPr/>
    </dgm:pt>
    <dgm:pt modelId="{BB367A03-F48E-4287-A0E5-DA6A9BB1B57D}" type="pres">
      <dgm:prSet presAssocID="{DEAED149-6264-447E-A1B0-F725BADC326E}" presName="L2TextContainer" presStyleLbl="bgAccFollowNode1" presStyleIdx="0" presStyleCnt="4"/>
      <dgm:spPr/>
    </dgm:pt>
    <dgm:pt modelId="{89EC6872-73FC-4CB9-9026-2DA88D8052DA}" type="pres">
      <dgm:prSet presAssocID="{DEAED149-6264-447E-A1B0-F725BADC326E}" presName="FlexibleEmptyPlaceHolder" presStyleCnt="0"/>
      <dgm:spPr/>
    </dgm:pt>
    <dgm:pt modelId="{59356A64-273E-4189-98E7-557266B0184B}" type="pres">
      <dgm:prSet presAssocID="{DEAED149-6264-447E-A1B0-F725BADC326E}" presName="ConnectLine" presStyleLbl="alignNode1" presStyleIdx="0" presStyleCnt="4"/>
      <dgm:spPr>
        <a:solidFill>
          <a:schemeClr val="accent1">
            <a:hueOff val="0"/>
            <a:satOff val="0"/>
            <a:lumOff val="0"/>
            <a:alphaOff val="0"/>
          </a:schemeClr>
        </a:solidFill>
        <a:ln w="6350" cap="flat" cmpd="sng" algn="ctr">
          <a:solidFill>
            <a:schemeClr val="accent1">
              <a:hueOff val="0"/>
              <a:satOff val="0"/>
              <a:lumOff val="0"/>
              <a:alphaOff val="0"/>
            </a:schemeClr>
          </a:solidFill>
          <a:prstDash val="dash"/>
          <a:miter lim="800000"/>
        </a:ln>
        <a:effectLst/>
      </dgm:spPr>
    </dgm:pt>
    <dgm:pt modelId="{DEB8CDBF-1A96-42B6-AF31-66001FF9B587}" type="pres">
      <dgm:prSet presAssocID="{DEAED149-6264-447E-A1B0-F725BADC326E}" presName="ConnectorPoint" presStyleLbl="fgAcc1" presStyleIdx="0" presStyleCnt="4"/>
      <dgm:spPr>
        <a:solidFill>
          <a:schemeClr val="lt1">
            <a:alpha val="90000"/>
            <a:hueOff val="0"/>
            <a:satOff val="0"/>
            <a:lumOff val="0"/>
            <a:alphaOff val="0"/>
          </a:schemeClr>
        </a:solidFill>
        <a:ln w="12700" cap="flat" cmpd="sng" algn="ctr">
          <a:noFill/>
          <a:prstDash val="solid"/>
          <a:miter lim="800000"/>
        </a:ln>
        <a:effectLst/>
      </dgm:spPr>
    </dgm:pt>
    <dgm:pt modelId="{EBC7311D-BF46-4EC0-9E10-298D0DA1190C}" type="pres">
      <dgm:prSet presAssocID="{DEAED149-6264-447E-A1B0-F725BADC326E}" presName="EmptyPlaceHolder" presStyleCnt="0"/>
      <dgm:spPr/>
    </dgm:pt>
    <dgm:pt modelId="{1BBEB78C-3182-4204-97AB-F5A65CE2BC0E}" type="pres">
      <dgm:prSet presAssocID="{EF063AC0-7BF7-4E55-9436-1BF1E79E305E}" presName="spaceBetweenRectangles" presStyleCnt="0"/>
      <dgm:spPr/>
    </dgm:pt>
    <dgm:pt modelId="{4AC4DCC5-58BF-4270-A389-7ECC4E948DFC}" type="pres">
      <dgm:prSet presAssocID="{D730EF9E-7BA4-4C92-94B1-F4CC3ADFB18B}" presName="composite" presStyleCnt="0"/>
      <dgm:spPr/>
    </dgm:pt>
    <dgm:pt modelId="{234556C3-9EAD-4134-B43C-4F6C9286770F}" type="pres">
      <dgm:prSet presAssocID="{D730EF9E-7BA4-4C92-94B1-F4CC3ADFB18B}" presName="L1TextContainer" presStyleLbl="revTx" presStyleIdx="1" presStyleCnt="4">
        <dgm:presLayoutVars>
          <dgm:chMax val="1"/>
          <dgm:chPref val="1"/>
          <dgm:bulletEnabled val="1"/>
        </dgm:presLayoutVars>
      </dgm:prSet>
      <dgm:spPr/>
    </dgm:pt>
    <dgm:pt modelId="{03213932-88D5-462E-B88E-8B662427823F}" type="pres">
      <dgm:prSet presAssocID="{D730EF9E-7BA4-4C92-94B1-F4CC3ADFB18B}" presName="L2TextContainerWrapper" presStyleCnt="0">
        <dgm:presLayoutVars>
          <dgm:chMax val="0"/>
          <dgm:chPref val="0"/>
          <dgm:bulletEnabled val="1"/>
        </dgm:presLayoutVars>
      </dgm:prSet>
      <dgm:spPr/>
    </dgm:pt>
    <dgm:pt modelId="{BABB78C1-FE30-4AFD-AD69-3817F234F8C4}" type="pres">
      <dgm:prSet presAssocID="{D730EF9E-7BA4-4C92-94B1-F4CC3ADFB18B}" presName="L2TextContainer" presStyleLbl="bgAccFollowNode1" presStyleIdx="1" presStyleCnt="4"/>
      <dgm:spPr/>
    </dgm:pt>
    <dgm:pt modelId="{0C90AD16-6D2F-4378-A10B-88303E758B00}" type="pres">
      <dgm:prSet presAssocID="{D730EF9E-7BA4-4C92-94B1-F4CC3ADFB18B}" presName="FlexibleEmptyPlaceHolder" presStyleCnt="0"/>
      <dgm:spPr/>
    </dgm:pt>
    <dgm:pt modelId="{11D512B8-5F4E-4396-90B7-710A90ED67A9}" type="pres">
      <dgm:prSet presAssocID="{D730EF9E-7BA4-4C92-94B1-F4CC3ADFB18B}" presName="ConnectLine" presStyleLbl="alignNode1" presStyleIdx="1" presStyleCnt="4"/>
      <dgm:spPr>
        <a:solidFill>
          <a:schemeClr val="accent1">
            <a:hueOff val="0"/>
            <a:satOff val="0"/>
            <a:lumOff val="0"/>
            <a:alphaOff val="0"/>
          </a:schemeClr>
        </a:solidFill>
        <a:ln w="6350" cap="flat" cmpd="sng" algn="ctr">
          <a:solidFill>
            <a:schemeClr val="accent1">
              <a:hueOff val="0"/>
              <a:satOff val="0"/>
              <a:lumOff val="0"/>
              <a:alphaOff val="0"/>
            </a:schemeClr>
          </a:solidFill>
          <a:prstDash val="dash"/>
          <a:miter lim="800000"/>
        </a:ln>
        <a:effectLst/>
      </dgm:spPr>
    </dgm:pt>
    <dgm:pt modelId="{8A5F52F6-8E73-4800-8A1C-CBEA0860BFC4}" type="pres">
      <dgm:prSet presAssocID="{D730EF9E-7BA4-4C92-94B1-F4CC3ADFB18B}" presName="ConnectorPoint" presStyleLbl="fgAcc1" presStyleIdx="1" presStyleCnt="4"/>
      <dgm:spPr>
        <a:solidFill>
          <a:schemeClr val="lt1">
            <a:alpha val="90000"/>
            <a:hueOff val="0"/>
            <a:satOff val="0"/>
            <a:lumOff val="0"/>
            <a:alphaOff val="0"/>
          </a:schemeClr>
        </a:solidFill>
        <a:ln w="12700" cap="flat" cmpd="sng" algn="ctr">
          <a:noFill/>
          <a:prstDash val="solid"/>
          <a:miter lim="800000"/>
        </a:ln>
        <a:effectLst/>
      </dgm:spPr>
    </dgm:pt>
    <dgm:pt modelId="{8078E35B-86EE-48B2-8E0B-F1D1447A1AAE}" type="pres">
      <dgm:prSet presAssocID="{D730EF9E-7BA4-4C92-94B1-F4CC3ADFB18B}" presName="EmptyPlaceHolder" presStyleCnt="0"/>
      <dgm:spPr/>
    </dgm:pt>
    <dgm:pt modelId="{99A748C9-EA73-491E-A786-49CDD3B76765}" type="pres">
      <dgm:prSet presAssocID="{A6A0D6FA-4E58-4990-8A18-1DF60C504394}" presName="spaceBetweenRectangles" presStyleCnt="0"/>
      <dgm:spPr/>
    </dgm:pt>
    <dgm:pt modelId="{6147B9B3-59E4-4C64-AB09-5390B95B0F9B}" type="pres">
      <dgm:prSet presAssocID="{2719FDEE-BBD0-408A-AB01-772E7A86A050}" presName="composite" presStyleCnt="0"/>
      <dgm:spPr/>
    </dgm:pt>
    <dgm:pt modelId="{C9470AD0-44C7-4DD7-9FB2-FA321C5174F6}" type="pres">
      <dgm:prSet presAssocID="{2719FDEE-BBD0-408A-AB01-772E7A86A050}" presName="L1TextContainer" presStyleLbl="revTx" presStyleIdx="2" presStyleCnt="4">
        <dgm:presLayoutVars>
          <dgm:chMax val="1"/>
          <dgm:chPref val="1"/>
          <dgm:bulletEnabled val="1"/>
        </dgm:presLayoutVars>
      </dgm:prSet>
      <dgm:spPr/>
    </dgm:pt>
    <dgm:pt modelId="{68670A59-991D-4AB1-8B27-A36B3ECCA800}" type="pres">
      <dgm:prSet presAssocID="{2719FDEE-BBD0-408A-AB01-772E7A86A050}" presName="L2TextContainerWrapper" presStyleCnt="0">
        <dgm:presLayoutVars>
          <dgm:chMax val="0"/>
          <dgm:chPref val="0"/>
          <dgm:bulletEnabled val="1"/>
        </dgm:presLayoutVars>
      </dgm:prSet>
      <dgm:spPr/>
    </dgm:pt>
    <dgm:pt modelId="{14E1E796-FF64-4AD7-B2D3-DABD9040E0E2}" type="pres">
      <dgm:prSet presAssocID="{2719FDEE-BBD0-408A-AB01-772E7A86A050}" presName="L2TextContainer" presStyleLbl="bgAccFollowNode1" presStyleIdx="2" presStyleCnt="4"/>
      <dgm:spPr/>
    </dgm:pt>
    <dgm:pt modelId="{9045AA42-2E3F-43A9-A5E4-768D40AFFD12}" type="pres">
      <dgm:prSet presAssocID="{2719FDEE-BBD0-408A-AB01-772E7A86A050}" presName="FlexibleEmptyPlaceHolder" presStyleCnt="0"/>
      <dgm:spPr/>
    </dgm:pt>
    <dgm:pt modelId="{1E5976AA-F5C3-47FF-89E7-CE34640F4634}" type="pres">
      <dgm:prSet presAssocID="{2719FDEE-BBD0-408A-AB01-772E7A86A050}" presName="ConnectLine" presStyleLbl="alignNode1" presStyleIdx="2" presStyleCnt="4"/>
      <dgm:spPr>
        <a:solidFill>
          <a:schemeClr val="accent1">
            <a:hueOff val="0"/>
            <a:satOff val="0"/>
            <a:lumOff val="0"/>
            <a:alphaOff val="0"/>
          </a:schemeClr>
        </a:solidFill>
        <a:ln w="6350" cap="flat" cmpd="sng" algn="ctr">
          <a:solidFill>
            <a:schemeClr val="accent1">
              <a:hueOff val="0"/>
              <a:satOff val="0"/>
              <a:lumOff val="0"/>
              <a:alphaOff val="0"/>
            </a:schemeClr>
          </a:solidFill>
          <a:prstDash val="dash"/>
          <a:miter lim="800000"/>
        </a:ln>
        <a:effectLst/>
      </dgm:spPr>
    </dgm:pt>
    <dgm:pt modelId="{76EDED00-E54C-4AE8-946A-BF1E9E247626}" type="pres">
      <dgm:prSet presAssocID="{2719FDEE-BBD0-408A-AB01-772E7A86A050}" presName="ConnectorPoint" presStyleLbl="fgAcc1" presStyleIdx="2" presStyleCnt="4"/>
      <dgm:spPr>
        <a:solidFill>
          <a:schemeClr val="lt1">
            <a:alpha val="90000"/>
            <a:hueOff val="0"/>
            <a:satOff val="0"/>
            <a:lumOff val="0"/>
            <a:alphaOff val="0"/>
          </a:schemeClr>
        </a:solidFill>
        <a:ln w="12700" cap="flat" cmpd="sng" algn="ctr">
          <a:noFill/>
          <a:prstDash val="solid"/>
          <a:miter lim="800000"/>
        </a:ln>
        <a:effectLst/>
      </dgm:spPr>
    </dgm:pt>
    <dgm:pt modelId="{8A0D4116-BC2C-4877-8CE3-3E2E564BA1F7}" type="pres">
      <dgm:prSet presAssocID="{2719FDEE-BBD0-408A-AB01-772E7A86A050}" presName="EmptyPlaceHolder" presStyleCnt="0"/>
      <dgm:spPr/>
    </dgm:pt>
    <dgm:pt modelId="{85F23260-4878-4E7A-B1F2-F88E7E3BB7CF}" type="pres">
      <dgm:prSet presAssocID="{78314630-B855-4748-BA97-78E54914B38D}" presName="spaceBetweenRectangles" presStyleCnt="0"/>
      <dgm:spPr/>
    </dgm:pt>
    <dgm:pt modelId="{27DE3DA0-0117-476A-9C0A-2485A842C8DB}" type="pres">
      <dgm:prSet presAssocID="{C989CC7A-1BDE-4628-843E-2F25E89CCBD6}" presName="composite" presStyleCnt="0"/>
      <dgm:spPr/>
    </dgm:pt>
    <dgm:pt modelId="{534671FC-E566-42A6-A2F1-29E4CF30D41E}" type="pres">
      <dgm:prSet presAssocID="{C989CC7A-1BDE-4628-843E-2F25E89CCBD6}" presName="L1TextContainer" presStyleLbl="revTx" presStyleIdx="3" presStyleCnt="4">
        <dgm:presLayoutVars>
          <dgm:chMax val="1"/>
          <dgm:chPref val="1"/>
          <dgm:bulletEnabled val="1"/>
        </dgm:presLayoutVars>
      </dgm:prSet>
      <dgm:spPr/>
    </dgm:pt>
    <dgm:pt modelId="{E4286419-2BBF-43A7-B5D9-FC3234CD38CA}" type="pres">
      <dgm:prSet presAssocID="{C989CC7A-1BDE-4628-843E-2F25E89CCBD6}" presName="L2TextContainerWrapper" presStyleCnt="0">
        <dgm:presLayoutVars>
          <dgm:chMax val="0"/>
          <dgm:chPref val="0"/>
          <dgm:bulletEnabled val="1"/>
        </dgm:presLayoutVars>
      </dgm:prSet>
      <dgm:spPr/>
    </dgm:pt>
    <dgm:pt modelId="{D20FCB6B-F945-4B78-92BB-E37ECF67CFF7}" type="pres">
      <dgm:prSet presAssocID="{C989CC7A-1BDE-4628-843E-2F25E89CCBD6}" presName="L2TextContainer" presStyleLbl="bgAccFollowNode1" presStyleIdx="3" presStyleCnt="4"/>
      <dgm:spPr/>
    </dgm:pt>
    <dgm:pt modelId="{91B16AA5-DCA6-4B16-8C8A-D0CEC719A896}" type="pres">
      <dgm:prSet presAssocID="{C989CC7A-1BDE-4628-843E-2F25E89CCBD6}" presName="FlexibleEmptyPlaceHolder" presStyleCnt="0"/>
      <dgm:spPr/>
    </dgm:pt>
    <dgm:pt modelId="{C4D356D2-AF09-4343-938E-29FFAC611670}" type="pres">
      <dgm:prSet presAssocID="{C989CC7A-1BDE-4628-843E-2F25E89CCBD6}" presName="ConnectLine" presStyleLbl="alignNode1" presStyleIdx="3" presStyleCnt="4"/>
      <dgm:spPr>
        <a:solidFill>
          <a:schemeClr val="accent1">
            <a:hueOff val="0"/>
            <a:satOff val="0"/>
            <a:lumOff val="0"/>
            <a:alphaOff val="0"/>
          </a:schemeClr>
        </a:solidFill>
        <a:ln w="6350" cap="flat" cmpd="sng" algn="ctr">
          <a:solidFill>
            <a:schemeClr val="accent1">
              <a:hueOff val="0"/>
              <a:satOff val="0"/>
              <a:lumOff val="0"/>
              <a:alphaOff val="0"/>
            </a:schemeClr>
          </a:solidFill>
          <a:prstDash val="dash"/>
          <a:miter lim="800000"/>
        </a:ln>
        <a:effectLst/>
      </dgm:spPr>
    </dgm:pt>
    <dgm:pt modelId="{BB3E4302-6276-4F5E-8B19-E896F6170448}" type="pres">
      <dgm:prSet presAssocID="{C989CC7A-1BDE-4628-843E-2F25E89CCBD6}" presName="ConnectorPoint" presStyleLbl="fgAcc1" presStyleIdx="3" presStyleCnt="4"/>
      <dgm:spPr>
        <a:solidFill>
          <a:schemeClr val="lt1">
            <a:alpha val="90000"/>
            <a:hueOff val="0"/>
            <a:satOff val="0"/>
            <a:lumOff val="0"/>
            <a:alphaOff val="0"/>
          </a:schemeClr>
        </a:solidFill>
        <a:ln w="12700" cap="flat" cmpd="sng" algn="ctr">
          <a:noFill/>
          <a:prstDash val="solid"/>
          <a:miter lim="800000"/>
        </a:ln>
        <a:effectLst/>
      </dgm:spPr>
    </dgm:pt>
    <dgm:pt modelId="{60671B9D-7814-4DD1-8267-A82DABE2B878}" type="pres">
      <dgm:prSet presAssocID="{C989CC7A-1BDE-4628-843E-2F25E89CCBD6}" presName="EmptyPlaceHolder" presStyleCnt="0"/>
      <dgm:spPr/>
    </dgm:pt>
  </dgm:ptLst>
  <dgm:cxnLst>
    <dgm:cxn modelId="{88826E06-53D4-4FEF-8F4C-0A5C7DDE5552}" type="presOf" srcId="{DEAED149-6264-447E-A1B0-F725BADC326E}" destId="{897EEB5C-B391-4475-8730-B0B45AA45F9A}" srcOrd="0" destOrd="0" presId="urn:microsoft.com/office/officeart/2017/3/layout/HorizontalPathTimeline"/>
    <dgm:cxn modelId="{4829D809-6D4A-4C3F-ABAA-61EC8EEF5412}" srcId="{81AEBA01-8585-44D3-A24A-B19E13EBDA98}" destId="{D730EF9E-7BA4-4C92-94B1-F4CC3ADFB18B}" srcOrd="1" destOrd="0" parTransId="{5CA00463-C53A-4414-B174-03C967BF927B}" sibTransId="{A6A0D6FA-4E58-4990-8A18-1DF60C504394}"/>
    <dgm:cxn modelId="{E2AF4523-FDE5-4C80-8F2B-7A003E72A8E0}" type="presOf" srcId="{A23860A3-6982-444E-AF05-079371A8335D}" destId="{BABB78C1-FE30-4AFD-AD69-3817F234F8C4}" srcOrd="0" destOrd="0" presId="urn:microsoft.com/office/officeart/2017/3/layout/HorizontalPathTimeline"/>
    <dgm:cxn modelId="{6E5A0028-71A6-49D9-8F4C-D6C1C8F2EE7D}" srcId="{2719FDEE-BBD0-408A-AB01-772E7A86A050}" destId="{77838040-8E2C-438D-AD74-EE090B9FDF48}" srcOrd="0" destOrd="0" parTransId="{9ABFD047-0577-42B6-888D-7146B10481A5}" sibTransId="{3EDEDDE6-8682-45CE-933E-412961820671}"/>
    <dgm:cxn modelId="{2A619E32-A4BF-41E2-A7B2-4D65B3E994A4}" type="presOf" srcId="{C989CC7A-1BDE-4628-843E-2F25E89CCBD6}" destId="{534671FC-E566-42A6-A2F1-29E4CF30D41E}" srcOrd="0" destOrd="0" presId="urn:microsoft.com/office/officeart/2017/3/layout/HorizontalPathTimeline"/>
    <dgm:cxn modelId="{1E73F83E-7E75-4C52-8D28-9877338FC8A9}" srcId="{81AEBA01-8585-44D3-A24A-B19E13EBDA98}" destId="{2719FDEE-BBD0-408A-AB01-772E7A86A050}" srcOrd="2" destOrd="0" parTransId="{1CBCD702-68DE-4395-AF7D-81CF0AAE24C0}" sibTransId="{78314630-B855-4748-BA97-78E54914B38D}"/>
    <dgm:cxn modelId="{05A6E43F-8A54-4C0B-927C-A2AC7E87D358}" srcId="{C989CC7A-1BDE-4628-843E-2F25E89CCBD6}" destId="{CF7FA60F-37C8-4987-A5DA-1D386B36500C}" srcOrd="0" destOrd="0" parTransId="{08D8B660-2B85-4939-973B-ADCCDA00986F}" sibTransId="{8524F31C-3077-4D61-894E-DDFC2C8C474A}"/>
    <dgm:cxn modelId="{8A595B51-9FCC-4721-A802-12C197201724}" srcId="{81AEBA01-8585-44D3-A24A-B19E13EBDA98}" destId="{DEAED149-6264-447E-A1B0-F725BADC326E}" srcOrd="0" destOrd="0" parTransId="{87791422-0299-4DEF-9051-618F51A7B833}" sibTransId="{EF063AC0-7BF7-4E55-9436-1BF1E79E305E}"/>
    <dgm:cxn modelId="{1B1B1673-2773-4483-A979-E94553307A48}" type="presOf" srcId="{77838040-8E2C-438D-AD74-EE090B9FDF48}" destId="{14E1E796-FF64-4AD7-B2D3-DABD9040E0E2}" srcOrd="0" destOrd="0" presId="urn:microsoft.com/office/officeart/2017/3/layout/HorizontalPathTimeline"/>
    <dgm:cxn modelId="{3A3379AF-CAF6-496D-8B18-5202BF9F718D}" srcId="{DEAED149-6264-447E-A1B0-F725BADC326E}" destId="{3F9C1C62-6EB4-4F7B-8E0E-FF17F0865A41}" srcOrd="0" destOrd="0" parTransId="{ADD5D423-9F85-4427-8C3E-C80F3B537B59}" sibTransId="{109497BF-126E-4B9A-A86D-B0C5DBA8A0E8}"/>
    <dgm:cxn modelId="{D16EA9B7-CDF0-4533-93D2-F7CC1741BBDE}" srcId="{D730EF9E-7BA4-4C92-94B1-F4CC3ADFB18B}" destId="{A23860A3-6982-444E-AF05-079371A8335D}" srcOrd="0" destOrd="0" parTransId="{ACD9D52E-791C-413E-AB0B-104A6095F1A5}" sibTransId="{3D277040-C242-4328-83DA-C5AE9F75A966}"/>
    <dgm:cxn modelId="{BA44B6C6-BFD7-4E27-BE2F-E5A1822F00A3}" type="presOf" srcId="{3F9C1C62-6EB4-4F7B-8E0E-FF17F0865A41}" destId="{BB367A03-F48E-4287-A0E5-DA6A9BB1B57D}" srcOrd="0" destOrd="0" presId="urn:microsoft.com/office/officeart/2017/3/layout/HorizontalPathTimeline"/>
    <dgm:cxn modelId="{A7F841C9-34F8-485D-B6D8-B650F89691B8}" type="presOf" srcId="{2719FDEE-BBD0-408A-AB01-772E7A86A050}" destId="{C9470AD0-44C7-4DD7-9FB2-FA321C5174F6}" srcOrd="0" destOrd="0" presId="urn:microsoft.com/office/officeart/2017/3/layout/HorizontalPathTimeline"/>
    <dgm:cxn modelId="{FF04D9D8-DF31-47F4-8099-D20E8BC88854}" type="presOf" srcId="{D730EF9E-7BA4-4C92-94B1-F4CC3ADFB18B}" destId="{234556C3-9EAD-4134-B43C-4F6C9286770F}" srcOrd="0" destOrd="0" presId="urn:microsoft.com/office/officeart/2017/3/layout/HorizontalPathTimeline"/>
    <dgm:cxn modelId="{10A71FE0-2CC3-49E9-BC12-83E24CCC97F2}" type="presOf" srcId="{81AEBA01-8585-44D3-A24A-B19E13EBDA98}" destId="{A37DE1D2-4870-4705-916B-4DCD7A8D50CF}" srcOrd="0" destOrd="0" presId="urn:microsoft.com/office/officeart/2017/3/layout/HorizontalPathTimeline"/>
    <dgm:cxn modelId="{E3C445E2-09EF-4F4C-9575-B4D1172FFF0E}" type="presOf" srcId="{CF7FA60F-37C8-4987-A5DA-1D386B36500C}" destId="{D20FCB6B-F945-4B78-92BB-E37ECF67CFF7}" srcOrd="0" destOrd="0" presId="urn:microsoft.com/office/officeart/2017/3/layout/HorizontalPathTimeline"/>
    <dgm:cxn modelId="{CD5C60F1-0EDD-439E-A276-A6E65CCF238C}" srcId="{81AEBA01-8585-44D3-A24A-B19E13EBDA98}" destId="{C989CC7A-1BDE-4628-843E-2F25E89CCBD6}" srcOrd="3" destOrd="0" parTransId="{C1464CB9-722A-43BA-B82D-C9F3D379BE7D}" sibTransId="{8CBB4218-02FB-4B6D-9D3E-651B9EC65DC9}"/>
    <dgm:cxn modelId="{29E04D75-0123-4B6F-9AC7-15E379C31B53}" type="presParOf" srcId="{A37DE1D2-4870-4705-916B-4DCD7A8D50CF}" destId="{D7A62D2D-475C-406E-A627-B26F743FB413}" srcOrd="0" destOrd="0" presId="urn:microsoft.com/office/officeart/2017/3/layout/HorizontalPathTimeline"/>
    <dgm:cxn modelId="{4B809BBF-63DD-4240-B824-728CF720609A}" type="presParOf" srcId="{A37DE1D2-4870-4705-916B-4DCD7A8D50CF}" destId="{A7FE33A7-0EB1-4A1D-8503-A48479EFAE9F}" srcOrd="1" destOrd="0" presId="urn:microsoft.com/office/officeart/2017/3/layout/HorizontalPathTimeline"/>
    <dgm:cxn modelId="{406F14DB-9245-4457-817A-E721345098A0}" type="presParOf" srcId="{A7FE33A7-0EB1-4A1D-8503-A48479EFAE9F}" destId="{123CFC64-87A5-432E-B388-7CCA7C8F8E18}" srcOrd="0" destOrd="0" presId="urn:microsoft.com/office/officeart/2017/3/layout/HorizontalPathTimeline"/>
    <dgm:cxn modelId="{1553C409-E362-48A5-AFCA-8B9BC0E6C14F}" type="presParOf" srcId="{123CFC64-87A5-432E-B388-7CCA7C8F8E18}" destId="{897EEB5C-B391-4475-8730-B0B45AA45F9A}" srcOrd="0" destOrd="0" presId="urn:microsoft.com/office/officeart/2017/3/layout/HorizontalPathTimeline"/>
    <dgm:cxn modelId="{6C58DA63-36AA-41E0-91B5-D4562F99020D}" type="presParOf" srcId="{123CFC64-87A5-432E-B388-7CCA7C8F8E18}" destId="{86DCC792-DE9E-4307-9957-61A144F58DB3}" srcOrd="1" destOrd="0" presId="urn:microsoft.com/office/officeart/2017/3/layout/HorizontalPathTimeline"/>
    <dgm:cxn modelId="{2C84F1AB-B2B9-41FC-9277-29A95C56D2EC}" type="presParOf" srcId="{86DCC792-DE9E-4307-9957-61A144F58DB3}" destId="{BB367A03-F48E-4287-A0E5-DA6A9BB1B57D}" srcOrd="0" destOrd="0" presId="urn:microsoft.com/office/officeart/2017/3/layout/HorizontalPathTimeline"/>
    <dgm:cxn modelId="{EE5029B0-9074-4190-9CE2-AEFAFD942C6A}" type="presParOf" srcId="{86DCC792-DE9E-4307-9957-61A144F58DB3}" destId="{89EC6872-73FC-4CB9-9026-2DA88D8052DA}" srcOrd="1" destOrd="0" presId="urn:microsoft.com/office/officeart/2017/3/layout/HorizontalPathTimeline"/>
    <dgm:cxn modelId="{B964E35D-A6EC-445B-8C5F-FD36D166BEAC}" type="presParOf" srcId="{123CFC64-87A5-432E-B388-7CCA7C8F8E18}" destId="{59356A64-273E-4189-98E7-557266B0184B}" srcOrd="2" destOrd="0" presId="urn:microsoft.com/office/officeart/2017/3/layout/HorizontalPathTimeline"/>
    <dgm:cxn modelId="{D660F54C-52F6-4892-AB9B-CE0C14990104}" type="presParOf" srcId="{123CFC64-87A5-432E-B388-7CCA7C8F8E18}" destId="{DEB8CDBF-1A96-42B6-AF31-66001FF9B587}" srcOrd="3" destOrd="0" presId="urn:microsoft.com/office/officeart/2017/3/layout/HorizontalPathTimeline"/>
    <dgm:cxn modelId="{37D22C45-E475-45A1-9B82-3183BA380CAB}" type="presParOf" srcId="{123CFC64-87A5-432E-B388-7CCA7C8F8E18}" destId="{EBC7311D-BF46-4EC0-9E10-298D0DA1190C}" srcOrd="4" destOrd="0" presId="urn:microsoft.com/office/officeart/2017/3/layout/HorizontalPathTimeline"/>
    <dgm:cxn modelId="{9D4E658C-587A-4979-85DA-5CC61895EC18}" type="presParOf" srcId="{A7FE33A7-0EB1-4A1D-8503-A48479EFAE9F}" destId="{1BBEB78C-3182-4204-97AB-F5A65CE2BC0E}" srcOrd="1" destOrd="0" presId="urn:microsoft.com/office/officeart/2017/3/layout/HorizontalPathTimeline"/>
    <dgm:cxn modelId="{F3674CDB-D245-4D2F-9B2F-C577025A97F6}" type="presParOf" srcId="{A7FE33A7-0EB1-4A1D-8503-A48479EFAE9F}" destId="{4AC4DCC5-58BF-4270-A389-7ECC4E948DFC}" srcOrd="2" destOrd="0" presId="urn:microsoft.com/office/officeart/2017/3/layout/HorizontalPathTimeline"/>
    <dgm:cxn modelId="{57015472-6CFE-4884-B5DF-5B2BB6C204AA}" type="presParOf" srcId="{4AC4DCC5-58BF-4270-A389-7ECC4E948DFC}" destId="{234556C3-9EAD-4134-B43C-4F6C9286770F}" srcOrd="0" destOrd="0" presId="urn:microsoft.com/office/officeart/2017/3/layout/HorizontalPathTimeline"/>
    <dgm:cxn modelId="{0078C5FF-A8C8-42EF-9BEB-6BD1EE467B6F}" type="presParOf" srcId="{4AC4DCC5-58BF-4270-A389-7ECC4E948DFC}" destId="{03213932-88D5-462E-B88E-8B662427823F}" srcOrd="1" destOrd="0" presId="urn:microsoft.com/office/officeart/2017/3/layout/HorizontalPathTimeline"/>
    <dgm:cxn modelId="{2C0C0D8E-0D2A-411B-9BE9-43EB42BD5B8F}" type="presParOf" srcId="{03213932-88D5-462E-B88E-8B662427823F}" destId="{BABB78C1-FE30-4AFD-AD69-3817F234F8C4}" srcOrd="0" destOrd="0" presId="urn:microsoft.com/office/officeart/2017/3/layout/HorizontalPathTimeline"/>
    <dgm:cxn modelId="{46F212F7-B696-49E5-92B8-8C25B436608B}" type="presParOf" srcId="{03213932-88D5-462E-B88E-8B662427823F}" destId="{0C90AD16-6D2F-4378-A10B-88303E758B00}" srcOrd="1" destOrd="0" presId="urn:microsoft.com/office/officeart/2017/3/layout/HorizontalPathTimeline"/>
    <dgm:cxn modelId="{75595BB0-2A2F-4EE8-8EA8-27086791BEF9}" type="presParOf" srcId="{4AC4DCC5-58BF-4270-A389-7ECC4E948DFC}" destId="{11D512B8-5F4E-4396-90B7-710A90ED67A9}" srcOrd="2" destOrd="0" presId="urn:microsoft.com/office/officeart/2017/3/layout/HorizontalPathTimeline"/>
    <dgm:cxn modelId="{ACAE8AE3-0605-4ED5-86D7-AEACEC6452E8}" type="presParOf" srcId="{4AC4DCC5-58BF-4270-A389-7ECC4E948DFC}" destId="{8A5F52F6-8E73-4800-8A1C-CBEA0860BFC4}" srcOrd="3" destOrd="0" presId="urn:microsoft.com/office/officeart/2017/3/layout/HorizontalPathTimeline"/>
    <dgm:cxn modelId="{7064F3BB-3C73-44D6-A0B7-4F8F43B261CC}" type="presParOf" srcId="{4AC4DCC5-58BF-4270-A389-7ECC4E948DFC}" destId="{8078E35B-86EE-48B2-8E0B-F1D1447A1AAE}" srcOrd="4" destOrd="0" presId="urn:microsoft.com/office/officeart/2017/3/layout/HorizontalPathTimeline"/>
    <dgm:cxn modelId="{CFFF08DD-D060-4DCC-A5BE-5E775AC5DA72}" type="presParOf" srcId="{A7FE33A7-0EB1-4A1D-8503-A48479EFAE9F}" destId="{99A748C9-EA73-491E-A786-49CDD3B76765}" srcOrd="3" destOrd="0" presId="urn:microsoft.com/office/officeart/2017/3/layout/HorizontalPathTimeline"/>
    <dgm:cxn modelId="{EBB79CA6-BD6B-4678-B22E-BB6E969E026D}" type="presParOf" srcId="{A7FE33A7-0EB1-4A1D-8503-A48479EFAE9F}" destId="{6147B9B3-59E4-4C64-AB09-5390B95B0F9B}" srcOrd="4" destOrd="0" presId="urn:microsoft.com/office/officeart/2017/3/layout/HorizontalPathTimeline"/>
    <dgm:cxn modelId="{73F0E348-4B19-40A5-8577-266ACD1DA65F}" type="presParOf" srcId="{6147B9B3-59E4-4C64-AB09-5390B95B0F9B}" destId="{C9470AD0-44C7-4DD7-9FB2-FA321C5174F6}" srcOrd="0" destOrd="0" presId="urn:microsoft.com/office/officeart/2017/3/layout/HorizontalPathTimeline"/>
    <dgm:cxn modelId="{E0DEDA9D-1B4B-4F27-A0A6-3955D77E0B20}" type="presParOf" srcId="{6147B9B3-59E4-4C64-AB09-5390B95B0F9B}" destId="{68670A59-991D-4AB1-8B27-A36B3ECCA800}" srcOrd="1" destOrd="0" presId="urn:microsoft.com/office/officeart/2017/3/layout/HorizontalPathTimeline"/>
    <dgm:cxn modelId="{124AE7A1-DD06-4563-BFFB-052304FC9EDD}" type="presParOf" srcId="{68670A59-991D-4AB1-8B27-A36B3ECCA800}" destId="{14E1E796-FF64-4AD7-B2D3-DABD9040E0E2}" srcOrd="0" destOrd="0" presId="urn:microsoft.com/office/officeart/2017/3/layout/HorizontalPathTimeline"/>
    <dgm:cxn modelId="{040ABECA-AEA5-4C33-93DD-4AABADC8F46F}" type="presParOf" srcId="{68670A59-991D-4AB1-8B27-A36B3ECCA800}" destId="{9045AA42-2E3F-43A9-A5E4-768D40AFFD12}" srcOrd="1" destOrd="0" presId="urn:microsoft.com/office/officeart/2017/3/layout/HorizontalPathTimeline"/>
    <dgm:cxn modelId="{8E7970D3-4D27-43AB-87B1-28C03CAF9876}" type="presParOf" srcId="{6147B9B3-59E4-4C64-AB09-5390B95B0F9B}" destId="{1E5976AA-F5C3-47FF-89E7-CE34640F4634}" srcOrd="2" destOrd="0" presId="urn:microsoft.com/office/officeart/2017/3/layout/HorizontalPathTimeline"/>
    <dgm:cxn modelId="{4DCDB7D7-ACB6-4339-8FD3-75FB520BB977}" type="presParOf" srcId="{6147B9B3-59E4-4C64-AB09-5390B95B0F9B}" destId="{76EDED00-E54C-4AE8-946A-BF1E9E247626}" srcOrd="3" destOrd="0" presId="urn:microsoft.com/office/officeart/2017/3/layout/HorizontalPathTimeline"/>
    <dgm:cxn modelId="{7B61BD7A-315A-4A57-859A-764468E2382A}" type="presParOf" srcId="{6147B9B3-59E4-4C64-AB09-5390B95B0F9B}" destId="{8A0D4116-BC2C-4877-8CE3-3E2E564BA1F7}" srcOrd="4" destOrd="0" presId="urn:microsoft.com/office/officeart/2017/3/layout/HorizontalPathTimeline"/>
    <dgm:cxn modelId="{871A38EB-03DA-4D16-8C39-33565ED5049B}" type="presParOf" srcId="{A7FE33A7-0EB1-4A1D-8503-A48479EFAE9F}" destId="{85F23260-4878-4E7A-B1F2-F88E7E3BB7CF}" srcOrd="5" destOrd="0" presId="urn:microsoft.com/office/officeart/2017/3/layout/HorizontalPathTimeline"/>
    <dgm:cxn modelId="{78470340-880E-4337-8EE0-9CC4EE0DC1E5}" type="presParOf" srcId="{A7FE33A7-0EB1-4A1D-8503-A48479EFAE9F}" destId="{27DE3DA0-0117-476A-9C0A-2485A842C8DB}" srcOrd="6" destOrd="0" presId="urn:microsoft.com/office/officeart/2017/3/layout/HorizontalPathTimeline"/>
    <dgm:cxn modelId="{A0D72FD6-3138-4B5D-95B5-9B123155603F}" type="presParOf" srcId="{27DE3DA0-0117-476A-9C0A-2485A842C8DB}" destId="{534671FC-E566-42A6-A2F1-29E4CF30D41E}" srcOrd="0" destOrd="0" presId="urn:microsoft.com/office/officeart/2017/3/layout/HorizontalPathTimeline"/>
    <dgm:cxn modelId="{92BFBBB2-92E1-47C5-ADE5-2CE53CF14EAB}" type="presParOf" srcId="{27DE3DA0-0117-476A-9C0A-2485A842C8DB}" destId="{E4286419-2BBF-43A7-B5D9-FC3234CD38CA}" srcOrd="1" destOrd="0" presId="urn:microsoft.com/office/officeart/2017/3/layout/HorizontalPathTimeline"/>
    <dgm:cxn modelId="{916321FA-09AF-47FE-AFDF-7F206E7FFD8D}" type="presParOf" srcId="{E4286419-2BBF-43A7-B5D9-FC3234CD38CA}" destId="{D20FCB6B-F945-4B78-92BB-E37ECF67CFF7}" srcOrd="0" destOrd="0" presId="urn:microsoft.com/office/officeart/2017/3/layout/HorizontalPathTimeline"/>
    <dgm:cxn modelId="{84817803-6847-4E8D-9C5D-394DFADD295C}" type="presParOf" srcId="{E4286419-2BBF-43A7-B5D9-FC3234CD38CA}" destId="{91B16AA5-DCA6-4B16-8C8A-D0CEC719A896}" srcOrd="1" destOrd="0" presId="urn:microsoft.com/office/officeart/2017/3/layout/HorizontalPathTimeline"/>
    <dgm:cxn modelId="{96FA0373-1189-4376-8C2B-2E0D6B5EBC97}" type="presParOf" srcId="{27DE3DA0-0117-476A-9C0A-2485A842C8DB}" destId="{C4D356D2-AF09-4343-938E-29FFAC611670}" srcOrd="2" destOrd="0" presId="urn:microsoft.com/office/officeart/2017/3/layout/HorizontalPathTimeline"/>
    <dgm:cxn modelId="{082DF025-7DB2-4227-9E19-F956D313AAED}" type="presParOf" srcId="{27DE3DA0-0117-476A-9C0A-2485A842C8DB}" destId="{BB3E4302-6276-4F5E-8B19-E896F6170448}" srcOrd="3" destOrd="0" presId="urn:microsoft.com/office/officeart/2017/3/layout/HorizontalPathTimeline"/>
    <dgm:cxn modelId="{6A356FFF-AECE-44C2-B8EB-9B4E0CAE6F97}" type="presParOf" srcId="{27DE3DA0-0117-476A-9C0A-2485A842C8DB}" destId="{60671B9D-7814-4DD1-8267-A82DABE2B878}" srcOrd="4" destOrd="0" presId="urn:microsoft.com/office/officeart/2017/3/layout/HorizontalPath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7EEB5C-B391-4475-8730-B0B45AA45F9A}">
      <dsp:nvSpPr>
        <dsp:cNvPr id="0" name=""/>
        <dsp:cNvSpPr/>
      </dsp:nvSpPr>
      <dsp:spPr>
        <a:xfrm>
          <a:off x="254305" y="1847042"/>
          <a:ext cx="2028253" cy="388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44550">
            <a:lnSpc>
              <a:spcPct val="90000"/>
            </a:lnSpc>
            <a:spcBef>
              <a:spcPct val="0"/>
            </a:spcBef>
            <a:spcAft>
              <a:spcPct val="35000"/>
            </a:spcAft>
            <a:buNone/>
            <a:defRPr b="1"/>
          </a:pPr>
          <a:r>
            <a:rPr lang="en-US" sz="1900" kern="1200"/>
            <a:t>Apr. 1990</a:t>
          </a:r>
        </a:p>
      </dsp:txBody>
      <dsp:txXfrm>
        <a:off x="254305" y="1847042"/>
        <a:ext cx="2028253" cy="388669"/>
      </dsp:txXfrm>
    </dsp:sp>
    <dsp:sp modelId="{D7A62D2D-475C-406E-A627-B26F743FB413}">
      <dsp:nvSpPr>
        <dsp:cNvPr id="0" name=""/>
        <dsp:cNvSpPr/>
      </dsp:nvSpPr>
      <dsp:spPr>
        <a:xfrm>
          <a:off x="0" y="1650987"/>
          <a:ext cx="6339839" cy="13758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B367A03-F48E-4287-A0E5-DA6A9BB1B57D}">
      <dsp:nvSpPr>
        <dsp:cNvPr id="0" name=""/>
        <dsp:cNvSpPr/>
      </dsp:nvSpPr>
      <dsp:spPr>
        <a:xfrm>
          <a:off x="152892" y="421506"/>
          <a:ext cx="2231078" cy="64475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l" defTabSz="622300">
            <a:lnSpc>
              <a:spcPct val="90000"/>
            </a:lnSpc>
            <a:spcBef>
              <a:spcPct val="0"/>
            </a:spcBef>
            <a:spcAft>
              <a:spcPct val="35000"/>
            </a:spcAft>
            <a:buNone/>
          </a:pPr>
          <a:r>
            <a:rPr lang="en-US" sz="1400" kern="1200" dirty="0"/>
            <a:t>First European GIS conference in Amsterdam.</a:t>
          </a:r>
        </a:p>
      </dsp:txBody>
      <dsp:txXfrm>
        <a:off x="152892" y="421506"/>
        <a:ext cx="2231078" cy="644755"/>
      </dsp:txXfrm>
    </dsp:sp>
    <dsp:sp modelId="{59356A64-273E-4189-98E7-557266B0184B}">
      <dsp:nvSpPr>
        <dsp:cNvPr id="0" name=""/>
        <dsp:cNvSpPr/>
      </dsp:nvSpPr>
      <dsp:spPr>
        <a:xfrm>
          <a:off x="1268432" y="1066262"/>
          <a:ext cx="0" cy="584724"/>
        </a:xfrm>
        <a:prstGeom prst="line">
          <a:avLst/>
        </a:prstGeom>
        <a:solidFill>
          <a:schemeClr val="accent1">
            <a:hueOff val="0"/>
            <a:satOff val="0"/>
            <a:lumOff val="0"/>
            <a:alphaOff val="0"/>
          </a:schemeClr>
        </a:solidFill>
        <a:ln w="6350" cap="flat" cmpd="sng" algn="ctr">
          <a:solidFill>
            <a:schemeClr val="accent1">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234556C3-9EAD-4134-B43C-4F6C9286770F}">
      <dsp:nvSpPr>
        <dsp:cNvPr id="0" name=""/>
        <dsp:cNvSpPr/>
      </dsp:nvSpPr>
      <dsp:spPr>
        <a:xfrm>
          <a:off x="1521964" y="1203844"/>
          <a:ext cx="2028253" cy="388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44550">
            <a:lnSpc>
              <a:spcPct val="90000"/>
            </a:lnSpc>
            <a:spcBef>
              <a:spcPct val="0"/>
            </a:spcBef>
            <a:spcAft>
              <a:spcPct val="35000"/>
            </a:spcAft>
            <a:buNone/>
            <a:defRPr b="1"/>
          </a:pPr>
          <a:r>
            <a:rPr lang="en-US" sz="1900" kern="1200"/>
            <a:t>Feb. 1992</a:t>
          </a:r>
        </a:p>
      </dsp:txBody>
      <dsp:txXfrm>
        <a:off x="1521964" y="1203844"/>
        <a:ext cx="2028253" cy="388669"/>
      </dsp:txXfrm>
    </dsp:sp>
    <dsp:sp modelId="{BABB78C1-FE30-4AFD-AD69-3817F234F8C4}">
      <dsp:nvSpPr>
        <dsp:cNvPr id="0" name=""/>
        <dsp:cNvSpPr/>
      </dsp:nvSpPr>
      <dsp:spPr>
        <a:xfrm>
          <a:off x="1420551" y="2373294"/>
          <a:ext cx="2231078" cy="101961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l" defTabSz="622300">
            <a:lnSpc>
              <a:spcPct val="90000"/>
            </a:lnSpc>
            <a:spcBef>
              <a:spcPct val="0"/>
            </a:spcBef>
            <a:spcAft>
              <a:spcPct val="35000"/>
            </a:spcAft>
            <a:buNone/>
          </a:pPr>
          <a:r>
            <a:rPr lang="en-US" sz="1400" kern="1200" dirty="0"/>
            <a:t>The publication of first issue of GIS journal devoted to European issues</a:t>
          </a:r>
        </a:p>
      </dsp:txBody>
      <dsp:txXfrm>
        <a:off x="1420551" y="2373294"/>
        <a:ext cx="2231078" cy="1019613"/>
      </dsp:txXfrm>
    </dsp:sp>
    <dsp:sp modelId="{11D512B8-5F4E-4396-90B7-710A90ED67A9}">
      <dsp:nvSpPr>
        <dsp:cNvPr id="0" name=""/>
        <dsp:cNvSpPr/>
      </dsp:nvSpPr>
      <dsp:spPr>
        <a:xfrm>
          <a:off x="2536090" y="1788569"/>
          <a:ext cx="0" cy="584724"/>
        </a:xfrm>
        <a:prstGeom prst="line">
          <a:avLst/>
        </a:prstGeom>
        <a:solidFill>
          <a:schemeClr val="accent1">
            <a:hueOff val="0"/>
            <a:satOff val="0"/>
            <a:lumOff val="0"/>
            <a:alphaOff val="0"/>
          </a:schemeClr>
        </a:solidFill>
        <a:ln w="6350" cap="flat" cmpd="sng" algn="ctr">
          <a:solidFill>
            <a:schemeClr val="accent1">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DEB8CDBF-1A96-42B6-AF31-66001FF9B587}">
      <dsp:nvSpPr>
        <dsp:cNvPr id="0" name=""/>
        <dsp:cNvSpPr/>
      </dsp:nvSpPr>
      <dsp:spPr>
        <a:xfrm>
          <a:off x="1225437" y="1676784"/>
          <a:ext cx="85988" cy="85988"/>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A5F52F6-8E73-4800-8A1C-CBEA0860BFC4}">
      <dsp:nvSpPr>
        <dsp:cNvPr id="0" name=""/>
        <dsp:cNvSpPr/>
      </dsp:nvSpPr>
      <dsp:spPr>
        <a:xfrm>
          <a:off x="2493096" y="1676784"/>
          <a:ext cx="85988" cy="85988"/>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C9470AD0-44C7-4DD7-9FB2-FA321C5174F6}">
      <dsp:nvSpPr>
        <dsp:cNvPr id="0" name=""/>
        <dsp:cNvSpPr/>
      </dsp:nvSpPr>
      <dsp:spPr>
        <a:xfrm>
          <a:off x="2789622" y="1847042"/>
          <a:ext cx="2028253" cy="388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44550">
            <a:lnSpc>
              <a:spcPct val="90000"/>
            </a:lnSpc>
            <a:spcBef>
              <a:spcPct val="0"/>
            </a:spcBef>
            <a:spcAft>
              <a:spcPct val="35000"/>
            </a:spcAft>
            <a:buNone/>
            <a:defRPr b="1"/>
          </a:pPr>
          <a:r>
            <a:rPr lang="en-US" sz="1900" kern="1200"/>
            <a:t>June 1993</a:t>
          </a:r>
        </a:p>
      </dsp:txBody>
      <dsp:txXfrm>
        <a:off x="2789622" y="1847042"/>
        <a:ext cx="2028253" cy="388669"/>
      </dsp:txXfrm>
    </dsp:sp>
    <dsp:sp modelId="{14E1E796-FF64-4AD7-B2D3-DABD9040E0E2}">
      <dsp:nvSpPr>
        <dsp:cNvPr id="0" name=""/>
        <dsp:cNvSpPr/>
      </dsp:nvSpPr>
      <dsp:spPr>
        <a:xfrm>
          <a:off x="2688209" y="46648"/>
          <a:ext cx="2231078" cy="101961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l" defTabSz="622300">
            <a:lnSpc>
              <a:spcPct val="90000"/>
            </a:lnSpc>
            <a:spcBef>
              <a:spcPct val="0"/>
            </a:spcBef>
            <a:spcAft>
              <a:spcPct val="35000"/>
            </a:spcAft>
            <a:buNone/>
          </a:pPr>
          <a:r>
            <a:rPr lang="en-US" sz="1400" kern="1200" dirty="0"/>
            <a:t>Development of Multipurpose European ground-related information network (MEGRIN).</a:t>
          </a:r>
        </a:p>
      </dsp:txBody>
      <dsp:txXfrm>
        <a:off x="2688209" y="46648"/>
        <a:ext cx="2231078" cy="1019613"/>
      </dsp:txXfrm>
    </dsp:sp>
    <dsp:sp modelId="{1E5976AA-F5C3-47FF-89E7-CE34640F4634}">
      <dsp:nvSpPr>
        <dsp:cNvPr id="0" name=""/>
        <dsp:cNvSpPr/>
      </dsp:nvSpPr>
      <dsp:spPr>
        <a:xfrm>
          <a:off x="3803749" y="1066262"/>
          <a:ext cx="0" cy="584724"/>
        </a:xfrm>
        <a:prstGeom prst="line">
          <a:avLst/>
        </a:prstGeom>
        <a:solidFill>
          <a:schemeClr val="accent1">
            <a:hueOff val="0"/>
            <a:satOff val="0"/>
            <a:lumOff val="0"/>
            <a:alphaOff val="0"/>
          </a:schemeClr>
        </a:solidFill>
        <a:ln w="6350" cap="flat" cmpd="sng" algn="ctr">
          <a:solidFill>
            <a:schemeClr val="accent1">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534671FC-E566-42A6-A2F1-29E4CF30D41E}">
      <dsp:nvSpPr>
        <dsp:cNvPr id="0" name=""/>
        <dsp:cNvSpPr/>
      </dsp:nvSpPr>
      <dsp:spPr>
        <a:xfrm>
          <a:off x="4057280" y="1203844"/>
          <a:ext cx="2028253" cy="388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44550">
            <a:lnSpc>
              <a:spcPct val="90000"/>
            </a:lnSpc>
            <a:spcBef>
              <a:spcPct val="0"/>
            </a:spcBef>
            <a:spcAft>
              <a:spcPct val="35000"/>
            </a:spcAft>
            <a:buNone/>
            <a:defRPr b="1"/>
          </a:pPr>
          <a:r>
            <a:rPr lang="en-US" sz="1900" kern="1200"/>
            <a:t>1993</a:t>
          </a:r>
        </a:p>
      </dsp:txBody>
      <dsp:txXfrm>
        <a:off x="4057280" y="1203844"/>
        <a:ext cx="2028253" cy="388669"/>
      </dsp:txXfrm>
    </dsp:sp>
    <dsp:sp modelId="{D20FCB6B-F945-4B78-92BB-E37ECF67CFF7}">
      <dsp:nvSpPr>
        <dsp:cNvPr id="0" name=""/>
        <dsp:cNvSpPr/>
      </dsp:nvSpPr>
      <dsp:spPr>
        <a:xfrm>
          <a:off x="3955868" y="2373294"/>
          <a:ext cx="2231078" cy="101961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l" defTabSz="622300">
            <a:lnSpc>
              <a:spcPct val="90000"/>
            </a:lnSpc>
            <a:spcBef>
              <a:spcPct val="0"/>
            </a:spcBef>
            <a:spcAft>
              <a:spcPct val="35000"/>
            </a:spcAft>
            <a:buNone/>
          </a:pPr>
          <a:r>
            <a:rPr lang="en-US" sz="1400" kern="1200" dirty="0"/>
            <a:t>Establishment of European organization for geographic information (EUROGI).</a:t>
          </a:r>
        </a:p>
      </dsp:txBody>
      <dsp:txXfrm>
        <a:off x="3955868" y="2373294"/>
        <a:ext cx="2231078" cy="1019613"/>
      </dsp:txXfrm>
    </dsp:sp>
    <dsp:sp modelId="{C4D356D2-AF09-4343-938E-29FFAC611670}">
      <dsp:nvSpPr>
        <dsp:cNvPr id="0" name=""/>
        <dsp:cNvSpPr/>
      </dsp:nvSpPr>
      <dsp:spPr>
        <a:xfrm>
          <a:off x="5071407" y="1788569"/>
          <a:ext cx="0" cy="584724"/>
        </a:xfrm>
        <a:prstGeom prst="line">
          <a:avLst/>
        </a:prstGeom>
        <a:solidFill>
          <a:schemeClr val="accent1">
            <a:hueOff val="0"/>
            <a:satOff val="0"/>
            <a:lumOff val="0"/>
            <a:alphaOff val="0"/>
          </a:schemeClr>
        </a:solidFill>
        <a:ln w="6350" cap="flat" cmpd="sng" algn="ctr">
          <a:solidFill>
            <a:schemeClr val="accent1">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76EDED00-E54C-4AE8-946A-BF1E9E247626}">
      <dsp:nvSpPr>
        <dsp:cNvPr id="0" name=""/>
        <dsp:cNvSpPr/>
      </dsp:nvSpPr>
      <dsp:spPr>
        <a:xfrm>
          <a:off x="3760754" y="1676784"/>
          <a:ext cx="85988" cy="85988"/>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B3E4302-6276-4F5E-8B19-E896F6170448}">
      <dsp:nvSpPr>
        <dsp:cNvPr id="0" name=""/>
        <dsp:cNvSpPr/>
      </dsp:nvSpPr>
      <dsp:spPr>
        <a:xfrm>
          <a:off x="5028413" y="1676784"/>
          <a:ext cx="85988" cy="85988"/>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PathTimeline">
  <dgm:title val="Horizontal Path Timeline"/>
  <dgm:desc val="Use to show a list of events in chronological order. The rectangular shape contains the description while the date is shown near the circular dot along the time line. It's the perfect SmartArt for displaying large amount of text with a short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node1">
      <dgm:alg type="sp"/>
      <dgm:shape xmlns:r="http://schemas.openxmlformats.org/officeDocument/2006/relationships" type="rect" r:blip="" zOrderOff="2">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
                <dgm:constr type="l" for="ch" forName="L1TextContainer" refType="w" fact="0.1"/>
                <dgm:constr type="t" for="ch" forName="L1TextContainer" refType="h" fact="0.537"/>
                <dgm:constr type="h" for="ch" forName="L1TextContainer" refType="h" fact="0.113"/>
                <dgm:constr type="w" for="ch" forName="L2TextContainerWrapper" refType="w" fact="0.88"/>
                <dgm:constr type="h" for="ch" forName="L2TextContainerWrapper" refType="h" fact="0.31"/>
                <dgm:constr type="b" for="ch" forName="L2TextContainerWrapper" refType="h" fact="0.31"/>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31"/>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
                <dgm:constr type="l" for="ch" forName="L1TextContainer" refType="w" fact="0.1"/>
                <dgm:constr type="t" for="ch" forName="L1TextContainer" refType="h" fact="0.35"/>
                <dgm:constr type="h" for="ch" forName="L1TextContainer" refType="h" fact="0.113"/>
                <dgm:constr type="w" for="ch" forName="L2TextContainerWrapper" refType="w" fact="0.88"/>
                <dgm:constr type="h" for="ch" forName="L2TextContainerWrapper" refType="h" fact="0.31"/>
                <dgm:constr type="t" for="ch" forName="L2TextContainerWrapper" refType="h" fact="0.69"/>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52"/>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styleLbl="bgAccFollowNode1">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45"/>
                  <dgm:constr type="b" for="ch" forName="L2TextContainer" refType="h"/>
                  <dgm:constr type="h" for="ch" forName="FlexibleEmptyPlaceHolder" refType="h" fact="0.55"/>
                </dgm:constrLst>
              </dgm:if>
              <dgm:else name="CaseForPlacingL2TextContaineBelowDivider">
                <dgm:constrLst>
                  <dgm:constr type="h" for="ch" forName="L2TextContainer" refType="h" fact="0.45"/>
                  <dgm:constr type="h" for="ch" forName="FlexibleEmptyPlaceHolder" refType="h" fact="0.55"/>
                  <dgm:constr type="b" for="ch" forName="FlexibleEmptyPlaceHolder" refType="h"/>
                </dgm:constrLst>
              </dgm:else>
            </dgm:choose>
            <dgm:layoutNode name="L2TextContainer" styleLbl="bgAccFollowNode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primFontSz" fact="0.75"/>
                <dgm:constr type="rMarg" refType="primFontSz" fact="0.75"/>
                <dgm:constr type="tMarg" refType="primFontSz" fact="0.75"/>
                <dgm:constr type="bMarg" refType="primFontSz" fact="0.75"/>
              </dgm:constrLst>
              <dgm:ruleLst>
                <dgm:rule type="h" val="INF" fact="NaN" max="NaN"/>
                <dgm:rule type="primFontSz" val="11" fact="NaN" max="NaN"/>
                <dgm:rule type="secFontSz" val="9"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alignNode1" moveWith="L2TextContainer">
            <dgm:alg type="sp"/>
            <dgm:shape xmlns:r="http://schemas.openxmlformats.org/officeDocument/2006/relationships" type="line" r:blip="" zOrderOff="-1">
              <dgm:adjLst/>
              <dgm:extLst>
                <a:ext uri="{B698B0E9-8C71-41B9-8309-B3DCBF30829C}">
                  <dgm1612:spPr xmlns:dgm1612="http://schemas.microsoft.com/office/drawing/2016/12/diagram">
                    <a:ln w="6350">
                      <a:prstDash val="dash"/>
                    </a:ln>
                  </dgm1612:spPr>
                </a:ext>
              </dgm:extLst>
            </dgm:shape>
            <dgm:presOf/>
            <dgm:constrLst/>
          </dgm:layoutNode>
          <dgm:layoutNode name="ConnectorPoint" styleLbl="fgAcc1" moveWith="L2TextContainer">
            <dgm:alg type="sp"/>
            <dgm:shape xmlns:r="http://schemas.openxmlformats.org/officeDocument/2006/relationships" type="ellipse" r:blip="" zOrderOff="10">
              <dgm:adjLst/>
              <dgm:extLst>
                <a:ext uri="{B698B0E9-8C71-41B9-8309-B3DCBF30829C}">
                  <dgm1612:spPr xmlns:dgm1612="http://schemas.microsoft.com/office/drawing/2016/12/diagram">
                    <a:ln>
                      <a:noFill/>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jpeg>
</file>

<file path=ppt/media/image3.jp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12/13/2021</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947187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12/13/2021</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177004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12/13/2021</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85657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12/13/2021</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4912298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12/13/2021</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72147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12/13/2021</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35535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12/13/2021</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995033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12/13/2021</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39396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12/13/2021</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48070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12/13/2021</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853038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12/13/2021</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698712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12/13/2021</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721730731"/>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75" r:id="rId5"/>
    <p:sldLayoutId id="2147483680" r:id="rId6"/>
    <p:sldLayoutId id="2147483676" r:id="rId7"/>
    <p:sldLayoutId id="2147483677" r:id="rId8"/>
    <p:sldLayoutId id="2147483678" r:id="rId9"/>
    <p:sldLayoutId id="2147483679" r:id="rId10"/>
    <p:sldLayoutId id="2147483681"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cdc.gov/obesity/index.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s://coronavirus.maryland.gov/"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runblogger.com/2010/05/obesity-and-physical-activity-in-united.html"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6.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imeline&#10;&#10;Description automatically generated">
            <a:extLst>
              <a:ext uri="{FF2B5EF4-FFF2-40B4-BE49-F238E27FC236}">
                <a16:creationId xmlns:a16="http://schemas.microsoft.com/office/drawing/2014/main" id="{86EE2656-8BE8-4EBC-BBD8-6F6EDBFA4D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2541" y="0"/>
            <a:ext cx="9700142" cy="6858000"/>
          </a:xfrm>
          <a:prstGeom prst="rect">
            <a:avLst/>
          </a:prstGeom>
        </p:spPr>
      </p:pic>
    </p:spTree>
    <p:extLst>
      <p:ext uri="{BB962C8B-B14F-4D97-AF65-F5344CB8AC3E}">
        <p14:creationId xmlns:p14="http://schemas.microsoft.com/office/powerpoint/2010/main" val="16432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EA741-0AC5-4CA5-BEA2-175E8450D74E}"/>
              </a:ext>
            </a:extLst>
          </p:cNvPr>
          <p:cNvSpPr>
            <a:spLocks noGrp="1"/>
          </p:cNvSpPr>
          <p:nvPr>
            <p:ph type="title"/>
          </p:nvPr>
        </p:nvSpPr>
        <p:spPr/>
        <p:txBody>
          <a:bodyPr>
            <a:normAutofit fontScale="90000"/>
          </a:bodyPr>
          <a:lstStyle/>
          <a:p>
            <a:r>
              <a:rPr lang="en-US" dirty="0">
                <a:latin typeface="Times New Roman" panose="02020603050405020304" pitchFamily="18" charset="0"/>
                <a:cs typeface="Times New Roman" panose="02020603050405020304" pitchFamily="18" charset="0"/>
              </a:rPr>
              <a:t>Clarifying the current and potential use of GIS within NHS organisations</a:t>
            </a:r>
            <a:endParaRPr lang="en-GB"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BD2F538-65FE-464E-AD64-07BE8BEE1169}"/>
              </a:ext>
            </a:extLst>
          </p:cNvPr>
          <p:cNvSpPr>
            <a:spLocks noGrp="1"/>
          </p:cNvSpPr>
          <p:nvPr>
            <p:ph idx="1"/>
          </p:nvPr>
        </p:nvSpPr>
        <p:spPr/>
        <p:txBody>
          <a:bodyPr/>
          <a:lstStyle/>
          <a:p>
            <a:r>
              <a:rPr lang="en-GB" dirty="0">
                <a:latin typeface="Times New Roman" panose="02020603050405020304" pitchFamily="18" charset="0"/>
                <a:cs typeface="Times New Roman" panose="02020603050405020304" pitchFamily="18" charset="0"/>
              </a:rPr>
              <a:t>In 2001, Higgs and Gould purposed the usage of Geographical Information systems in UK’s National Health Service.</a:t>
            </a:r>
          </a:p>
          <a:p>
            <a:r>
              <a:rPr lang="en-GB" dirty="0">
                <a:latin typeface="Times New Roman" panose="02020603050405020304" pitchFamily="18" charset="0"/>
                <a:cs typeface="Times New Roman" panose="02020603050405020304" pitchFamily="18" charset="0"/>
              </a:rPr>
              <a:t>Higgs and Gould purposed GIS application falls into two categories:</a:t>
            </a:r>
          </a:p>
          <a:p>
            <a:pPr lvl="1"/>
            <a:r>
              <a:rPr lang="en-GB" dirty="0">
                <a:latin typeface="Times New Roman" panose="02020603050405020304" pitchFamily="18" charset="0"/>
                <a:cs typeface="Times New Roman" panose="02020603050405020304" pitchFamily="18" charset="0"/>
              </a:rPr>
              <a:t>Epidemiological (Pattern analysis)</a:t>
            </a:r>
          </a:p>
          <a:p>
            <a:pPr lvl="1"/>
            <a:r>
              <a:rPr lang="en-GB" dirty="0">
                <a:latin typeface="Times New Roman" panose="02020603050405020304" pitchFamily="18" charset="0"/>
                <a:cs typeface="Times New Roman" panose="02020603050405020304" pitchFamily="18" charset="0"/>
              </a:rPr>
              <a:t>Health Care Delivery  (Optimisation of healthcare services and accessibility)</a:t>
            </a:r>
          </a:p>
          <a:p>
            <a:pPr lvl="1"/>
            <a:endParaRPr lang="en-GB"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36F11A4B-7E01-446D-A40A-95B53F87FE77}"/>
              </a:ext>
            </a:extLst>
          </p:cNvPr>
          <p:cNvSpPr txBox="1"/>
          <p:nvPr/>
        </p:nvSpPr>
        <p:spPr>
          <a:xfrm>
            <a:off x="833438" y="6172200"/>
            <a:ext cx="10525124" cy="461665"/>
          </a:xfrm>
          <a:prstGeom prst="rect">
            <a:avLst/>
          </a:prstGeom>
          <a:noFill/>
        </p:spPr>
        <p:txBody>
          <a:bodyPr wrap="square" rtlCol="0">
            <a:spAutoFit/>
          </a:bodyPr>
          <a:lstStyle/>
          <a:p>
            <a:r>
              <a:rPr lang="en-GB" sz="1200" dirty="0">
                <a:latin typeface="Times New Roman" panose="02020603050405020304" pitchFamily="18" charset="0"/>
                <a:cs typeface="Times New Roman" panose="02020603050405020304" pitchFamily="18" charset="0"/>
              </a:rPr>
              <a:t>Source: </a:t>
            </a:r>
            <a:r>
              <a:rPr lang="en-US" sz="1200" i="0" dirty="0">
                <a:solidFill>
                  <a:srgbClr val="666666"/>
                </a:solidFill>
                <a:effectLst/>
                <a:latin typeface="Times New Roman" panose="02020603050405020304" pitchFamily="18" charset="0"/>
                <a:cs typeface="Times New Roman" panose="02020603050405020304" pitchFamily="18" charset="0"/>
              </a:rPr>
              <a:t>Smith, D, Higgs, G &amp; Gould, M 2001, 'Clarifying the current and potential use of GIS within NHS organisations: optimism or pessimism?', </a:t>
            </a:r>
            <a:r>
              <a:rPr lang="en-US" sz="1200" i="1" dirty="0">
                <a:solidFill>
                  <a:srgbClr val="666666"/>
                </a:solidFill>
                <a:effectLst/>
                <a:latin typeface="Times New Roman" panose="02020603050405020304" pitchFamily="18" charset="0"/>
                <a:cs typeface="Times New Roman" panose="02020603050405020304" pitchFamily="18" charset="0"/>
              </a:rPr>
              <a:t>British Journal of Healthcare Computing and Information Management</a:t>
            </a:r>
            <a:r>
              <a:rPr lang="en-US" sz="1200" i="0" dirty="0">
                <a:solidFill>
                  <a:srgbClr val="666666"/>
                </a:solidFill>
                <a:effectLst/>
                <a:latin typeface="Times New Roman" panose="02020603050405020304" pitchFamily="18" charset="0"/>
                <a:cs typeface="Times New Roman" panose="02020603050405020304" pitchFamily="18" charset="0"/>
              </a:rPr>
              <a:t>, vol. 18, no. 7, pp. 24-26.</a:t>
            </a:r>
            <a:endParaRPr lang="en-GB" sz="1200" dirty="0">
              <a:latin typeface="Times New Roman" panose="02020603050405020304" pitchFamily="18" charset="0"/>
              <a:cs typeface="Times New Roman" panose="02020603050405020304" pitchFamily="18" charset="0"/>
            </a:endParaRPr>
          </a:p>
        </p:txBody>
      </p:sp>
      <p:grpSp>
        <p:nvGrpSpPr>
          <p:cNvPr id="61" name="Group 60">
            <a:extLst>
              <a:ext uri="{FF2B5EF4-FFF2-40B4-BE49-F238E27FC236}">
                <a16:creationId xmlns:a16="http://schemas.microsoft.com/office/drawing/2014/main" id="{FD7FE4A0-05B6-4CB3-A787-E2E3522D2468}"/>
              </a:ext>
            </a:extLst>
          </p:cNvPr>
          <p:cNvGrpSpPr/>
          <p:nvPr/>
        </p:nvGrpSpPr>
        <p:grpSpPr>
          <a:xfrm>
            <a:off x="70952" y="794140"/>
            <a:ext cx="198636" cy="5269720"/>
            <a:chOff x="347204" y="235202"/>
            <a:chExt cx="198636" cy="5269720"/>
          </a:xfrm>
        </p:grpSpPr>
        <p:sp>
          <p:nvSpPr>
            <p:cNvPr id="62" name="Oval 61">
              <a:extLst>
                <a:ext uri="{FF2B5EF4-FFF2-40B4-BE49-F238E27FC236}">
                  <a16:creationId xmlns:a16="http://schemas.microsoft.com/office/drawing/2014/main" id="{EF85C0D2-861D-4ADB-9D96-966184A73268}"/>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63" name="Straight Connector 62">
              <a:extLst>
                <a:ext uri="{FF2B5EF4-FFF2-40B4-BE49-F238E27FC236}">
                  <a16:creationId xmlns:a16="http://schemas.microsoft.com/office/drawing/2014/main" id="{6B5BC63A-97D7-4C23-8426-58F3D886D95D}"/>
                </a:ext>
              </a:extLst>
            </p:cNvPr>
            <p:cNvCxnSpPr>
              <a:cxnSpLocks/>
              <a:stCxn id="62"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64" name="Group 63">
              <a:extLst>
                <a:ext uri="{FF2B5EF4-FFF2-40B4-BE49-F238E27FC236}">
                  <a16:creationId xmlns:a16="http://schemas.microsoft.com/office/drawing/2014/main" id="{44DACA21-4325-408F-9EAA-8E7C8F4D5994}"/>
                </a:ext>
              </a:extLst>
            </p:cNvPr>
            <p:cNvGrpSpPr/>
            <p:nvPr/>
          </p:nvGrpSpPr>
          <p:grpSpPr>
            <a:xfrm>
              <a:off x="359228" y="775274"/>
              <a:ext cx="186612" cy="588386"/>
              <a:chOff x="223935" y="578498"/>
              <a:chExt cx="186612" cy="588386"/>
            </a:xfrm>
          </p:grpSpPr>
          <p:sp>
            <p:nvSpPr>
              <p:cNvPr id="87" name="Oval 86">
                <a:extLst>
                  <a:ext uri="{FF2B5EF4-FFF2-40B4-BE49-F238E27FC236}">
                    <a16:creationId xmlns:a16="http://schemas.microsoft.com/office/drawing/2014/main" id="{6D1138BD-4B6D-4040-A02F-5FC58F0E8C2B}"/>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8" name="Straight Connector 87">
                <a:extLst>
                  <a:ext uri="{FF2B5EF4-FFF2-40B4-BE49-F238E27FC236}">
                    <a16:creationId xmlns:a16="http://schemas.microsoft.com/office/drawing/2014/main" id="{BC323C02-342B-4416-83E5-268B5810B69B}"/>
                  </a:ext>
                </a:extLst>
              </p:cNvPr>
              <p:cNvCxnSpPr>
                <a:cxnSpLocks/>
                <a:stCxn id="8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5" name="Group 64">
              <a:extLst>
                <a:ext uri="{FF2B5EF4-FFF2-40B4-BE49-F238E27FC236}">
                  <a16:creationId xmlns:a16="http://schemas.microsoft.com/office/drawing/2014/main" id="{BF29C6F5-B6E7-4B4E-BBFA-1EEB6C220948}"/>
                </a:ext>
              </a:extLst>
            </p:cNvPr>
            <p:cNvGrpSpPr/>
            <p:nvPr/>
          </p:nvGrpSpPr>
          <p:grpSpPr>
            <a:xfrm>
              <a:off x="359228" y="1363660"/>
              <a:ext cx="186612" cy="588386"/>
              <a:chOff x="223935" y="578498"/>
              <a:chExt cx="186612" cy="588386"/>
            </a:xfrm>
          </p:grpSpPr>
          <p:sp>
            <p:nvSpPr>
              <p:cNvPr id="85" name="Oval 84">
                <a:extLst>
                  <a:ext uri="{FF2B5EF4-FFF2-40B4-BE49-F238E27FC236}">
                    <a16:creationId xmlns:a16="http://schemas.microsoft.com/office/drawing/2014/main" id="{BC34C57C-58DD-4972-9607-8307172CAB8A}"/>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6" name="Straight Connector 85">
                <a:extLst>
                  <a:ext uri="{FF2B5EF4-FFF2-40B4-BE49-F238E27FC236}">
                    <a16:creationId xmlns:a16="http://schemas.microsoft.com/office/drawing/2014/main" id="{0F9FAC66-E1FF-4151-8858-778CCFD6A793}"/>
                  </a:ext>
                </a:extLst>
              </p:cNvPr>
              <p:cNvCxnSpPr>
                <a:cxnSpLocks/>
                <a:stCxn id="85"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6" name="Group 65">
              <a:extLst>
                <a:ext uri="{FF2B5EF4-FFF2-40B4-BE49-F238E27FC236}">
                  <a16:creationId xmlns:a16="http://schemas.microsoft.com/office/drawing/2014/main" id="{7FF80891-9175-4F2F-ABF1-27D767AAC222}"/>
                </a:ext>
              </a:extLst>
            </p:cNvPr>
            <p:cNvGrpSpPr/>
            <p:nvPr/>
          </p:nvGrpSpPr>
          <p:grpSpPr>
            <a:xfrm>
              <a:off x="359228" y="1952046"/>
              <a:ext cx="186612" cy="588386"/>
              <a:chOff x="223935" y="578498"/>
              <a:chExt cx="186612" cy="588386"/>
            </a:xfrm>
          </p:grpSpPr>
          <p:sp>
            <p:nvSpPr>
              <p:cNvPr id="83" name="Oval 82">
                <a:extLst>
                  <a:ext uri="{FF2B5EF4-FFF2-40B4-BE49-F238E27FC236}">
                    <a16:creationId xmlns:a16="http://schemas.microsoft.com/office/drawing/2014/main" id="{CECA2447-7476-4742-9052-ABC154831FC5}"/>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4" name="Straight Connector 83">
                <a:extLst>
                  <a:ext uri="{FF2B5EF4-FFF2-40B4-BE49-F238E27FC236}">
                    <a16:creationId xmlns:a16="http://schemas.microsoft.com/office/drawing/2014/main" id="{782CEC97-2799-476B-A20A-A47F33EED504}"/>
                  </a:ext>
                </a:extLst>
              </p:cNvPr>
              <p:cNvCxnSpPr>
                <a:cxnSpLocks/>
                <a:stCxn id="83"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7" name="Group 66">
              <a:extLst>
                <a:ext uri="{FF2B5EF4-FFF2-40B4-BE49-F238E27FC236}">
                  <a16:creationId xmlns:a16="http://schemas.microsoft.com/office/drawing/2014/main" id="{2FFF88C6-2307-41DA-8853-0A21FAC57B75}"/>
                </a:ext>
              </a:extLst>
            </p:cNvPr>
            <p:cNvGrpSpPr/>
            <p:nvPr/>
          </p:nvGrpSpPr>
          <p:grpSpPr>
            <a:xfrm>
              <a:off x="356234" y="2540432"/>
              <a:ext cx="186612" cy="588386"/>
              <a:chOff x="223935" y="578498"/>
              <a:chExt cx="186612" cy="588386"/>
            </a:xfrm>
          </p:grpSpPr>
          <p:sp>
            <p:nvSpPr>
              <p:cNvPr id="81" name="Oval 80">
                <a:extLst>
                  <a:ext uri="{FF2B5EF4-FFF2-40B4-BE49-F238E27FC236}">
                    <a16:creationId xmlns:a16="http://schemas.microsoft.com/office/drawing/2014/main" id="{593419EA-366B-4136-92EE-FEC340B82494}"/>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2" name="Straight Connector 81">
                <a:extLst>
                  <a:ext uri="{FF2B5EF4-FFF2-40B4-BE49-F238E27FC236}">
                    <a16:creationId xmlns:a16="http://schemas.microsoft.com/office/drawing/2014/main" id="{03B58D19-A4CC-4994-A976-12E4C0CBF50D}"/>
                  </a:ext>
                </a:extLst>
              </p:cNvPr>
              <p:cNvCxnSpPr>
                <a:cxnSpLocks/>
                <a:stCxn id="8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8" name="Group 67">
              <a:extLst>
                <a:ext uri="{FF2B5EF4-FFF2-40B4-BE49-F238E27FC236}">
                  <a16:creationId xmlns:a16="http://schemas.microsoft.com/office/drawing/2014/main" id="{CAEE7654-904F-474C-A873-35BF3E53E7FA}"/>
                </a:ext>
              </a:extLst>
            </p:cNvPr>
            <p:cNvGrpSpPr/>
            <p:nvPr/>
          </p:nvGrpSpPr>
          <p:grpSpPr>
            <a:xfrm>
              <a:off x="356234" y="3072285"/>
              <a:ext cx="186612" cy="588386"/>
              <a:chOff x="223935" y="578498"/>
              <a:chExt cx="186612" cy="588386"/>
            </a:xfrm>
          </p:grpSpPr>
          <p:sp>
            <p:nvSpPr>
              <p:cNvPr id="79" name="Oval 78">
                <a:extLst>
                  <a:ext uri="{FF2B5EF4-FFF2-40B4-BE49-F238E27FC236}">
                    <a16:creationId xmlns:a16="http://schemas.microsoft.com/office/drawing/2014/main" id="{E8DB7647-4AC6-45BE-A6C1-B6849E88F5BD}"/>
                  </a:ext>
                </a:extLst>
              </p:cNvPr>
              <p:cNvSpPr/>
              <p:nvPr/>
            </p:nvSpPr>
            <p:spPr>
              <a:xfrm>
                <a:off x="223935" y="578498"/>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0" name="Straight Connector 79">
                <a:extLst>
                  <a:ext uri="{FF2B5EF4-FFF2-40B4-BE49-F238E27FC236}">
                    <a16:creationId xmlns:a16="http://schemas.microsoft.com/office/drawing/2014/main" id="{D9416049-0E82-4003-97A6-B13328A3E848}"/>
                  </a:ext>
                </a:extLst>
              </p:cNvPr>
              <p:cNvCxnSpPr>
                <a:cxnSpLocks/>
                <a:stCxn id="7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9" name="Group 68">
              <a:extLst>
                <a:ext uri="{FF2B5EF4-FFF2-40B4-BE49-F238E27FC236}">
                  <a16:creationId xmlns:a16="http://schemas.microsoft.com/office/drawing/2014/main" id="{0146E6FB-8859-425F-B27C-851DF8345746}"/>
                </a:ext>
              </a:extLst>
            </p:cNvPr>
            <p:cNvGrpSpPr/>
            <p:nvPr/>
          </p:nvGrpSpPr>
          <p:grpSpPr>
            <a:xfrm>
              <a:off x="356234" y="3644016"/>
              <a:ext cx="186612" cy="588386"/>
              <a:chOff x="223935" y="578498"/>
              <a:chExt cx="186612" cy="588386"/>
            </a:xfrm>
          </p:grpSpPr>
          <p:sp>
            <p:nvSpPr>
              <p:cNvPr id="77" name="Oval 76">
                <a:extLst>
                  <a:ext uri="{FF2B5EF4-FFF2-40B4-BE49-F238E27FC236}">
                    <a16:creationId xmlns:a16="http://schemas.microsoft.com/office/drawing/2014/main" id="{87F8403A-F015-4F74-84E6-1BAA1CFF035E}"/>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8" name="Straight Connector 77">
                <a:extLst>
                  <a:ext uri="{FF2B5EF4-FFF2-40B4-BE49-F238E27FC236}">
                    <a16:creationId xmlns:a16="http://schemas.microsoft.com/office/drawing/2014/main" id="{0F34B3C8-606B-454C-8497-E749A29DD410}"/>
                  </a:ext>
                </a:extLst>
              </p:cNvPr>
              <p:cNvCxnSpPr>
                <a:cxnSpLocks/>
                <a:stCxn id="7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0" name="Group 69">
              <a:extLst>
                <a:ext uri="{FF2B5EF4-FFF2-40B4-BE49-F238E27FC236}">
                  <a16:creationId xmlns:a16="http://schemas.microsoft.com/office/drawing/2014/main" id="{E3C365E8-DE6F-4936-BDE7-AC2B9AA15282}"/>
                </a:ext>
              </a:extLst>
            </p:cNvPr>
            <p:cNvGrpSpPr/>
            <p:nvPr/>
          </p:nvGrpSpPr>
          <p:grpSpPr>
            <a:xfrm>
              <a:off x="350546" y="4216318"/>
              <a:ext cx="186612" cy="588386"/>
              <a:chOff x="223935" y="578498"/>
              <a:chExt cx="186612" cy="588386"/>
            </a:xfrm>
          </p:grpSpPr>
          <p:sp>
            <p:nvSpPr>
              <p:cNvPr id="75" name="Oval 74">
                <a:extLst>
                  <a:ext uri="{FF2B5EF4-FFF2-40B4-BE49-F238E27FC236}">
                    <a16:creationId xmlns:a16="http://schemas.microsoft.com/office/drawing/2014/main" id="{5FC1BB72-D8AF-4379-88AB-5C042750A2F2}"/>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6" name="Straight Connector 75">
                <a:extLst>
                  <a:ext uri="{FF2B5EF4-FFF2-40B4-BE49-F238E27FC236}">
                    <a16:creationId xmlns:a16="http://schemas.microsoft.com/office/drawing/2014/main" id="{86198768-B97A-4DD8-BECB-679208616B87}"/>
                  </a:ext>
                </a:extLst>
              </p:cNvPr>
              <p:cNvCxnSpPr>
                <a:cxnSpLocks/>
                <a:stCxn id="75"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1" name="Group 70">
              <a:extLst>
                <a:ext uri="{FF2B5EF4-FFF2-40B4-BE49-F238E27FC236}">
                  <a16:creationId xmlns:a16="http://schemas.microsoft.com/office/drawing/2014/main" id="{21C6591C-1131-4CF2-8CD7-8BBAE59329EB}"/>
                </a:ext>
              </a:extLst>
            </p:cNvPr>
            <p:cNvGrpSpPr/>
            <p:nvPr/>
          </p:nvGrpSpPr>
          <p:grpSpPr>
            <a:xfrm>
              <a:off x="350546" y="4731556"/>
              <a:ext cx="186612" cy="588386"/>
              <a:chOff x="223935" y="578498"/>
              <a:chExt cx="186612" cy="588386"/>
            </a:xfrm>
          </p:grpSpPr>
          <p:sp>
            <p:nvSpPr>
              <p:cNvPr id="73" name="Oval 72">
                <a:extLst>
                  <a:ext uri="{FF2B5EF4-FFF2-40B4-BE49-F238E27FC236}">
                    <a16:creationId xmlns:a16="http://schemas.microsoft.com/office/drawing/2014/main" id="{5ECCC05A-3FD1-4A01-BCB3-378E78A0A2CB}"/>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4" name="Straight Connector 73">
                <a:extLst>
                  <a:ext uri="{FF2B5EF4-FFF2-40B4-BE49-F238E27FC236}">
                    <a16:creationId xmlns:a16="http://schemas.microsoft.com/office/drawing/2014/main" id="{E49F84E1-0824-4139-B778-9BAE020E1D5D}"/>
                  </a:ext>
                </a:extLst>
              </p:cNvPr>
              <p:cNvCxnSpPr>
                <a:cxnSpLocks/>
                <a:stCxn id="73"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72" name="Oval 71">
              <a:extLst>
                <a:ext uri="{FF2B5EF4-FFF2-40B4-BE49-F238E27FC236}">
                  <a16:creationId xmlns:a16="http://schemas.microsoft.com/office/drawing/2014/main" id="{1E5E6F61-7772-44CE-874E-49594C42EA01}"/>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89" name="TextBox 88">
            <a:extLst>
              <a:ext uri="{FF2B5EF4-FFF2-40B4-BE49-F238E27FC236}">
                <a16:creationId xmlns:a16="http://schemas.microsoft.com/office/drawing/2014/main" id="{35813F16-9644-43C0-8FD9-F55127C47130}"/>
              </a:ext>
            </a:extLst>
          </p:cNvPr>
          <p:cNvSpPr txBox="1"/>
          <p:nvPr/>
        </p:nvSpPr>
        <p:spPr>
          <a:xfrm>
            <a:off x="195644" y="124285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1990</a:t>
            </a:r>
          </a:p>
        </p:txBody>
      </p:sp>
      <p:sp>
        <p:nvSpPr>
          <p:cNvPr id="90" name="TextBox 89">
            <a:extLst>
              <a:ext uri="{FF2B5EF4-FFF2-40B4-BE49-F238E27FC236}">
                <a16:creationId xmlns:a16="http://schemas.microsoft.com/office/drawing/2014/main" id="{FA03F23A-787A-48EE-A25A-C7ED8E2DE990}"/>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91" name="TextBox 90">
            <a:extLst>
              <a:ext uri="{FF2B5EF4-FFF2-40B4-BE49-F238E27FC236}">
                <a16:creationId xmlns:a16="http://schemas.microsoft.com/office/drawing/2014/main" id="{210281EA-7342-433A-968B-F32F1224A7FF}"/>
              </a:ext>
            </a:extLst>
          </p:cNvPr>
          <p:cNvSpPr txBox="1"/>
          <p:nvPr/>
        </p:nvSpPr>
        <p:spPr>
          <a:xfrm>
            <a:off x="195643" y="1829110"/>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1993</a:t>
            </a:r>
          </a:p>
        </p:txBody>
      </p:sp>
      <p:sp>
        <p:nvSpPr>
          <p:cNvPr id="92" name="TextBox 91">
            <a:extLst>
              <a:ext uri="{FF2B5EF4-FFF2-40B4-BE49-F238E27FC236}">
                <a16:creationId xmlns:a16="http://schemas.microsoft.com/office/drawing/2014/main" id="{F26889D7-D394-4E2B-B67F-116E10FAC26B}"/>
              </a:ext>
            </a:extLst>
          </p:cNvPr>
          <p:cNvSpPr txBox="1"/>
          <p:nvPr/>
        </p:nvSpPr>
        <p:spPr>
          <a:xfrm>
            <a:off x="195642" y="241536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1994</a:t>
            </a:r>
          </a:p>
        </p:txBody>
      </p:sp>
      <p:sp>
        <p:nvSpPr>
          <p:cNvPr id="93" name="TextBox 92">
            <a:extLst>
              <a:ext uri="{FF2B5EF4-FFF2-40B4-BE49-F238E27FC236}">
                <a16:creationId xmlns:a16="http://schemas.microsoft.com/office/drawing/2014/main" id="{EFF96C4A-870F-4644-8865-527D7C34850B}"/>
              </a:ext>
            </a:extLst>
          </p:cNvPr>
          <p:cNvSpPr txBox="1"/>
          <p:nvPr/>
        </p:nvSpPr>
        <p:spPr>
          <a:xfrm>
            <a:off x="185343" y="3000896"/>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1996</a:t>
            </a:r>
          </a:p>
        </p:txBody>
      </p:sp>
      <p:sp>
        <p:nvSpPr>
          <p:cNvPr id="94" name="TextBox 93">
            <a:extLst>
              <a:ext uri="{FF2B5EF4-FFF2-40B4-BE49-F238E27FC236}">
                <a16:creationId xmlns:a16="http://schemas.microsoft.com/office/drawing/2014/main" id="{2C015168-76A7-40FC-9036-343CA631F497}"/>
              </a:ext>
            </a:extLst>
          </p:cNvPr>
          <p:cNvSpPr txBox="1"/>
          <p:nvPr/>
        </p:nvSpPr>
        <p:spPr>
          <a:xfrm>
            <a:off x="185342" y="3539578"/>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2001</a:t>
            </a:r>
          </a:p>
        </p:txBody>
      </p:sp>
    </p:spTree>
    <p:extLst>
      <p:ext uri="{BB962C8B-B14F-4D97-AF65-F5344CB8AC3E}">
        <p14:creationId xmlns:p14="http://schemas.microsoft.com/office/powerpoint/2010/main" val="959791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D949742-730C-4F7B-88BE-E4E69F6D1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DC5C0732-01DA-4A7C-ABF5-56B3C5B0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1801" y="685801"/>
            <a:ext cx="47244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83B2D86-1A37-4B7C-9BC1-9FA276C8FFFF}"/>
              </a:ext>
            </a:extLst>
          </p:cNvPr>
          <p:cNvSpPr>
            <a:spLocks noGrp="1"/>
          </p:cNvSpPr>
          <p:nvPr>
            <p:ph type="title"/>
          </p:nvPr>
        </p:nvSpPr>
        <p:spPr>
          <a:xfrm>
            <a:off x="6562726" y="573465"/>
            <a:ext cx="4943475" cy="992512"/>
          </a:xfrm>
        </p:spPr>
        <p:txBody>
          <a:bodyPr>
            <a:normAutofit/>
          </a:bodyPr>
          <a:lstStyle/>
          <a:p>
            <a:pPr algn="ctr"/>
            <a:r>
              <a:rPr lang="en-GB" sz="2800" dirty="0">
                <a:latin typeface="Times New Roman" panose="02020603050405020304" pitchFamily="18" charset="0"/>
                <a:cs typeface="Times New Roman" panose="02020603050405020304" pitchFamily="18" charset="0"/>
              </a:rPr>
              <a:t>9/11-Terror Attack</a:t>
            </a:r>
          </a:p>
        </p:txBody>
      </p:sp>
      <p:pic>
        <p:nvPicPr>
          <p:cNvPr id="1026" name="Picture 2" descr="9/11: The Day of the Attacks - The Atlantic">
            <a:extLst>
              <a:ext uri="{FF2B5EF4-FFF2-40B4-BE49-F238E27FC236}">
                <a16:creationId xmlns:a16="http://schemas.microsoft.com/office/drawing/2014/main" id="{53E65EFD-4340-45A9-93D3-59081BE8874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845" r="4710" b="-1"/>
          <a:stretch/>
        </p:blipFill>
        <p:spPr bwMode="auto">
          <a:xfrm>
            <a:off x="780926" y="219075"/>
            <a:ext cx="5486391" cy="617220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CF65118C-2161-4184-9EB3-265AC8A7C4B1}"/>
              </a:ext>
            </a:extLst>
          </p:cNvPr>
          <p:cNvSpPr>
            <a:spLocks noGrp="1"/>
          </p:cNvSpPr>
          <p:nvPr>
            <p:ph idx="1"/>
          </p:nvPr>
        </p:nvSpPr>
        <p:spPr>
          <a:xfrm>
            <a:off x="7029450" y="2164514"/>
            <a:ext cx="3971400" cy="3546806"/>
          </a:xfrm>
        </p:spPr>
        <p:txBody>
          <a:bodyPr>
            <a:normAutofit/>
          </a:bodyPr>
          <a:lstStyle/>
          <a:p>
            <a:pPr marL="0" indent="0" algn="just">
              <a:buNone/>
            </a:pPr>
            <a:r>
              <a:rPr lang="en-GB" sz="2000" dirty="0">
                <a:latin typeface="Times New Roman" panose="02020603050405020304" pitchFamily="18" charset="0"/>
                <a:cs typeface="Times New Roman" panose="02020603050405020304" pitchFamily="18" charset="0"/>
              </a:rPr>
              <a:t>After 9/11 Terror Attack there was increment in number of Emergency planners that use GIS for development of disaster responses to terror attacks and natural disasters in USA.</a:t>
            </a:r>
          </a:p>
        </p:txBody>
      </p:sp>
      <p:sp>
        <p:nvSpPr>
          <p:cNvPr id="4" name="TextBox 3">
            <a:extLst>
              <a:ext uri="{FF2B5EF4-FFF2-40B4-BE49-F238E27FC236}">
                <a16:creationId xmlns:a16="http://schemas.microsoft.com/office/drawing/2014/main" id="{503A0D1D-0B5A-40C9-80B4-C006776356EA}"/>
              </a:ext>
            </a:extLst>
          </p:cNvPr>
          <p:cNvSpPr txBox="1"/>
          <p:nvPr/>
        </p:nvSpPr>
        <p:spPr>
          <a:xfrm>
            <a:off x="6267317" y="6117799"/>
            <a:ext cx="5638779" cy="738664"/>
          </a:xfrm>
          <a:prstGeom prst="rect">
            <a:avLst/>
          </a:prstGeom>
          <a:noFill/>
        </p:spPr>
        <p:txBody>
          <a:bodyPr wrap="square" rtlCol="0">
            <a:spAutoFit/>
          </a:bodyPr>
          <a:lstStyle/>
          <a:p>
            <a:pPr>
              <a:spcAft>
                <a:spcPts val="600"/>
              </a:spcAft>
            </a:pPr>
            <a:r>
              <a:rPr lang="en-GB" sz="1400" dirty="0">
                <a:latin typeface="Times New Roman" panose="02020603050405020304" pitchFamily="18" charset="0"/>
                <a:cs typeface="Times New Roman" panose="02020603050405020304" pitchFamily="18" charset="0"/>
              </a:rPr>
              <a:t>Source: </a:t>
            </a:r>
            <a:r>
              <a:rPr lang="en-US" sz="1400" b="0" i="0" dirty="0" err="1">
                <a:solidFill>
                  <a:srgbClr val="333333"/>
                </a:solidFill>
                <a:effectLst/>
                <a:latin typeface="Times New Roman" panose="02020603050405020304" pitchFamily="18" charset="0"/>
                <a:cs typeface="Times New Roman" panose="02020603050405020304" pitchFamily="18" charset="0"/>
              </a:rPr>
              <a:t>Mullner</a:t>
            </a:r>
            <a:r>
              <a:rPr lang="en-US" sz="1400" b="0" i="0" dirty="0">
                <a:solidFill>
                  <a:srgbClr val="333333"/>
                </a:solidFill>
                <a:effectLst/>
                <a:latin typeface="Times New Roman" panose="02020603050405020304" pitchFamily="18" charset="0"/>
                <a:cs typeface="Times New Roman" panose="02020603050405020304" pitchFamily="18" charset="0"/>
              </a:rPr>
              <a:t>, R.M., Chung, K., Croke, K.G. </a:t>
            </a:r>
            <a:r>
              <a:rPr lang="en-US" sz="1400" b="0" i="1" dirty="0">
                <a:solidFill>
                  <a:srgbClr val="333333"/>
                </a:solidFill>
                <a:effectLst/>
                <a:latin typeface="Times New Roman" panose="02020603050405020304" pitchFamily="18" charset="0"/>
                <a:cs typeface="Times New Roman" panose="02020603050405020304" pitchFamily="18" charset="0"/>
              </a:rPr>
              <a:t>et al.</a:t>
            </a:r>
            <a:r>
              <a:rPr lang="en-US" sz="1400" b="0" i="0" dirty="0">
                <a:solidFill>
                  <a:srgbClr val="333333"/>
                </a:solidFill>
                <a:effectLst/>
                <a:latin typeface="Times New Roman" panose="02020603050405020304" pitchFamily="18" charset="0"/>
                <a:cs typeface="Times New Roman" panose="02020603050405020304" pitchFamily="18" charset="0"/>
              </a:rPr>
              <a:t> Introduction: Geographic Information Systems in Public Health and Medicine. </a:t>
            </a:r>
            <a:r>
              <a:rPr lang="en-US" sz="1400" b="0" i="1" dirty="0">
                <a:solidFill>
                  <a:srgbClr val="333333"/>
                </a:solidFill>
                <a:effectLst/>
                <a:latin typeface="Times New Roman" panose="02020603050405020304" pitchFamily="18" charset="0"/>
                <a:cs typeface="Times New Roman" panose="02020603050405020304" pitchFamily="18" charset="0"/>
              </a:rPr>
              <a:t>Journal of Medical Systems</a:t>
            </a:r>
            <a:r>
              <a:rPr lang="en-US" sz="1400" b="0" i="0" dirty="0">
                <a:solidFill>
                  <a:srgbClr val="333333"/>
                </a:solidFill>
                <a:effectLst/>
                <a:latin typeface="Times New Roman" panose="02020603050405020304" pitchFamily="18" charset="0"/>
                <a:cs typeface="Times New Roman" panose="02020603050405020304" pitchFamily="18" charset="0"/>
              </a:rPr>
              <a:t> </a:t>
            </a:r>
            <a:r>
              <a:rPr lang="en-US" sz="1400" b="1" i="0" dirty="0">
                <a:solidFill>
                  <a:srgbClr val="333333"/>
                </a:solidFill>
                <a:effectLst/>
                <a:latin typeface="Times New Roman" panose="02020603050405020304" pitchFamily="18" charset="0"/>
                <a:cs typeface="Times New Roman" panose="02020603050405020304" pitchFamily="18" charset="0"/>
              </a:rPr>
              <a:t>28, </a:t>
            </a:r>
            <a:r>
              <a:rPr lang="en-US" sz="1400" b="0" i="0" dirty="0">
                <a:solidFill>
                  <a:srgbClr val="333333"/>
                </a:solidFill>
                <a:effectLst/>
                <a:latin typeface="Times New Roman" panose="02020603050405020304" pitchFamily="18" charset="0"/>
                <a:cs typeface="Times New Roman" panose="02020603050405020304" pitchFamily="18" charset="0"/>
              </a:rPr>
              <a:t>215–221 (2004).</a:t>
            </a:r>
            <a:endParaRPr lang="en-GB" sz="14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3AB50BD-605F-4F6F-958F-0C568B939D78}"/>
              </a:ext>
            </a:extLst>
          </p:cNvPr>
          <p:cNvSpPr txBox="1"/>
          <p:nvPr/>
        </p:nvSpPr>
        <p:spPr>
          <a:xfrm>
            <a:off x="780926" y="6470309"/>
            <a:ext cx="5203669" cy="261610"/>
          </a:xfrm>
          <a:prstGeom prst="rect">
            <a:avLst/>
          </a:prstGeom>
          <a:noFill/>
        </p:spPr>
        <p:txBody>
          <a:bodyPr wrap="none" rtlCol="0">
            <a:spAutoFit/>
          </a:bodyPr>
          <a:lstStyle/>
          <a:p>
            <a:r>
              <a:rPr lang="en-GB" sz="1100" dirty="0">
                <a:latin typeface="Times New Roman" panose="02020603050405020304" pitchFamily="18" charset="0"/>
                <a:cs typeface="Times New Roman" panose="02020603050405020304" pitchFamily="18" charset="0"/>
              </a:rPr>
              <a:t>Source: https://www.theatlantic.com/photo/2011/09/911-the-day-of-the-attacks/100143/</a:t>
            </a:r>
          </a:p>
        </p:txBody>
      </p:sp>
      <p:grpSp>
        <p:nvGrpSpPr>
          <p:cNvPr id="65" name="Group 64">
            <a:extLst>
              <a:ext uri="{FF2B5EF4-FFF2-40B4-BE49-F238E27FC236}">
                <a16:creationId xmlns:a16="http://schemas.microsoft.com/office/drawing/2014/main" id="{0FF634D7-D7AE-445B-AA27-4E5530246545}"/>
              </a:ext>
            </a:extLst>
          </p:cNvPr>
          <p:cNvGrpSpPr/>
          <p:nvPr/>
        </p:nvGrpSpPr>
        <p:grpSpPr>
          <a:xfrm>
            <a:off x="70952" y="794140"/>
            <a:ext cx="198636" cy="5269720"/>
            <a:chOff x="347204" y="235202"/>
            <a:chExt cx="198636" cy="5269720"/>
          </a:xfrm>
        </p:grpSpPr>
        <p:sp>
          <p:nvSpPr>
            <p:cNvPr id="66" name="Oval 65">
              <a:extLst>
                <a:ext uri="{FF2B5EF4-FFF2-40B4-BE49-F238E27FC236}">
                  <a16:creationId xmlns:a16="http://schemas.microsoft.com/office/drawing/2014/main" id="{51713CFB-9651-4483-B13E-15C734C6398B}"/>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67" name="Straight Connector 66">
              <a:extLst>
                <a:ext uri="{FF2B5EF4-FFF2-40B4-BE49-F238E27FC236}">
                  <a16:creationId xmlns:a16="http://schemas.microsoft.com/office/drawing/2014/main" id="{DACFF45E-BC7E-48A0-8D0E-4CC1086DEADA}"/>
                </a:ext>
              </a:extLst>
            </p:cNvPr>
            <p:cNvCxnSpPr>
              <a:cxnSpLocks/>
              <a:stCxn id="66"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68" name="Group 67">
              <a:extLst>
                <a:ext uri="{FF2B5EF4-FFF2-40B4-BE49-F238E27FC236}">
                  <a16:creationId xmlns:a16="http://schemas.microsoft.com/office/drawing/2014/main" id="{1DD5C865-548C-476C-85D1-C6E10B4CE0B9}"/>
                </a:ext>
              </a:extLst>
            </p:cNvPr>
            <p:cNvGrpSpPr/>
            <p:nvPr/>
          </p:nvGrpSpPr>
          <p:grpSpPr>
            <a:xfrm>
              <a:off x="359228" y="775274"/>
              <a:ext cx="186612" cy="588386"/>
              <a:chOff x="223935" y="578498"/>
              <a:chExt cx="186612" cy="588386"/>
            </a:xfrm>
          </p:grpSpPr>
          <p:sp>
            <p:nvSpPr>
              <p:cNvPr id="93" name="Oval 92">
                <a:extLst>
                  <a:ext uri="{FF2B5EF4-FFF2-40B4-BE49-F238E27FC236}">
                    <a16:creationId xmlns:a16="http://schemas.microsoft.com/office/drawing/2014/main" id="{BE41A9F4-B441-4E06-B905-A887645C2234}"/>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94" name="Straight Connector 93">
                <a:extLst>
                  <a:ext uri="{FF2B5EF4-FFF2-40B4-BE49-F238E27FC236}">
                    <a16:creationId xmlns:a16="http://schemas.microsoft.com/office/drawing/2014/main" id="{EE6B7A92-313A-4233-B0FE-E5A612CF8F5B}"/>
                  </a:ext>
                </a:extLst>
              </p:cNvPr>
              <p:cNvCxnSpPr>
                <a:cxnSpLocks/>
                <a:stCxn id="93"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9" name="Group 68">
              <a:extLst>
                <a:ext uri="{FF2B5EF4-FFF2-40B4-BE49-F238E27FC236}">
                  <a16:creationId xmlns:a16="http://schemas.microsoft.com/office/drawing/2014/main" id="{DF377726-B1EC-4584-B554-FB92EED3013C}"/>
                </a:ext>
              </a:extLst>
            </p:cNvPr>
            <p:cNvGrpSpPr/>
            <p:nvPr/>
          </p:nvGrpSpPr>
          <p:grpSpPr>
            <a:xfrm>
              <a:off x="359228" y="1363660"/>
              <a:ext cx="186612" cy="588386"/>
              <a:chOff x="223935" y="578498"/>
              <a:chExt cx="186612" cy="588386"/>
            </a:xfrm>
          </p:grpSpPr>
          <p:sp>
            <p:nvSpPr>
              <p:cNvPr id="91" name="Oval 90">
                <a:extLst>
                  <a:ext uri="{FF2B5EF4-FFF2-40B4-BE49-F238E27FC236}">
                    <a16:creationId xmlns:a16="http://schemas.microsoft.com/office/drawing/2014/main" id="{2F17E5AD-FD3F-4784-9756-8099EA01DA05}"/>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92" name="Straight Connector 91">
                <a:extLst>
                  <a:ext uri="{FF2B5EF4-FFF2-40B4-BE49-F238E27FC236}">
                    <a16:creationId xmlns:a16="http://schemas.microsoft.com/office/drawing/2014/main" id="{0E62D9A2-815F-4513-BD4A-68B18CF389FE}"/>
                  </a:ext>
                </a:extLst>
              </p:cNvPr>
              <p:cNvCxnSpPr>
                <a:cxnSpLocks/>
                <a:stCxn id="9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0" name="Group 69">
              <a:extLst>
                <a:ext uri="{FF2B5EF4-FFF2-40B4-BE49-F238E27FC236}">
                  <a16:creationId xmlns:a16="http://schemas.microsoft.com/office/drawing/2014/main" id="{356EEADD-D8E2-4DF0-AE34-4CBDE5F5C303}"/>
                </a:ext>
              </a:extLst>
            </p:cNvPr>
            <p:cNvGrpSpPr/>
            <p:nvPr/>
          </p:nvGrpSpPr>
          <p:grpSpPr>
            <a:xfrm>
              <a:off x="359228" y="1952046"/>
              <a:ext cx="186612" cy="588386"/>
              <a:chOff x="223935" y="578498"/>
              <a:chExt cx="186612" cy="588386"/>
            </a:xfrm>
          </p:grpSpPr>
          <p:sp>
            <p:nvSpPr>
              <p:cNvPr id="89" name="Oval 88">
                <a:extLst>
                  <a:ext uri="{FF2B5EF4-FFF2-40B4-BE49-F238E27FC236}">
                    <a16:creationId xmlns:a16="http://schemas.microsoft.com/office/drawing/2014/main" id="{AE74398F-CFF8-4550-B6E6-9E0A085E68C6}"/>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90" name="Straight Connector 89">
                <a:extLst>
                  <a:ext uri="{FF2B5EF4-FFF2-40B4-BE49-F238E27FC236}">
                    <a16:creationId xmlns:a16="http://schemas.microsoft.com/office/drawing/2014/main" id="{A374A92D-74B7-4599-901B-79AFE7C24AA2}"/>
                  </a:ext>
                </a:extLst>
              </p:cNvPr>
              <p:cNvCxnSpPr>
                <a:cxnSpLocks/>
                <a:stCxn id="8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2" name="Group 71">
              <a:extLst>
                <a:ext uri="{FF2B5EF4-FFF2-40B4-BE49-F238E27FC236}">
                  <a16:creationId xmlns:a16="http://schemas.microsoft.com/office/drawing/2014/main" id="{95C2BDC7-A2CE-4B4D-9602-7DD99B614B87}"/>
                </a:ext>
              </a:extLst>
            </p:cNvPr>
            <p:cNvGrpSpPr/>
            <p:nvPr/>
          </p:nvGrpSpPr>
          <p:grpSpPr>
            <a:xfrm>
              <a:off x="356234" y="2540432"/>
              <a:ext cx="186612" cy="588386"/>
              <a:chOff x="223935" y="578498"/>
              <a:chExt cx="186612" cy="588386"/>
            </a:xfrm>
          </p:grpSpPr>
          <p:sp>
            <p:nvSpPr>
              <p:cNvPr id="87" name="Oval 86">
                <a:extLst>
                  <a:ext uri="{FF2B5EF4-FFF2-40B4-BE49-F238E27FC236}">
                    <a16:creationId xmlns:a16="http://schemas.microsoft.com/office/drawing/2014/main" id="{29DB9EBA-FD4B-47BD-AA3B-5F76600B8BCD}"/>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8" name="Straight Connector 87">
                <a:extLst>
                  <a:ext uri="{FF2B5EF4-FFF2-40B4-BE49-F238E27FC236}">
                    <a16:creationId xmlns:a16="http://schemas.microsoft.com/office/drawing/2014/main" id="{ED508A7F-7F4A-4EB7-BD81-B86DA3DEEA5B}"/>
                  </a:ext>
                </a:extLst>
              </p:cNvPr>
              <p:cNvCxnSpPr>
                <a:cxnSpLocks/>
                <a:stCxn id="8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4" name="Group 73">
              <a:extLst>
                <a:ext uri="{FF2B5EF4-FFF2-40B4-BE49-F238E27FC236}">
                  <a16:creationId xmlns:a16="http://schemas.microsoft.com/office/drawing/2014/main" id="{89913EC0-2DAF-4DE5-9DBA-2298BBE8EBA3}"/>
                </a:ext>
              </a:extLst>
            </p:cNvPr>
            <p:cNvGrpSpPr/>
            <p:nvPr/>
          </p:nvGrpSpPr>
          <p:grpSpPr>
            <a:xfrm>
              <a:off x="356234" y="3072285"/>
              <a:ext cx="186612" cy="588386"/>
              <a:chOff x="223935" y="578498"/>
              <a:chExt cx="186612" cy="588386"/>
            </a:xfrm>
          </p:grpSpPr>
          <p:sp>
            <p:nvSpPr>
              <p:cNvPr id="85" name="Oval 84">
                <a:extLst>
                  <a:ext uri="{FF2B5EF4-FFF2-40B4-BE49-F238E27FC236}">
                    <a16:creationId xmlns:a16="http://schemas.microsoft.com/office/drawing/2014/main" id="{D5911655-A48B-4A9F-8B74-7545C1084B21}"/>
                  </a:ext>
                </a:extLst>
              </p:cNvPr>
              <p:cNvSpPr/>
              <p:nvPr/>
            </p:nvSpPr>
            <p:spPr>
              <a:xfrm>
                <a:off x="223935" y="578498"/>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6" name="Straight Connector 85">
                <a:extLst>
                  <a:ext uri="{FF2B5EF4-FFF2-40B4-BE49-F238E27FC236}">
                    <a16:creationId xmlns:a16="http://schemas.microsoft.com/office/drawing/2014/main" id="{928256CE-96EC-4ABA-9685-8858E933ED72}"/>
                  </a:ext>
                </a:extLst>
              </p:cNvPr>
              <p:cNvCxnSpPr>
                <a:cxnSpLocks/>
                <a:stCxn id="85"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5" name="Group 74">
              <a:extLst>
                <a:ext uri="{FF2B5EF4-FFF2-40B4-BE49-F238E27FC236}">
                  <a16:creationId xmlns:a16="http://schemas.microsoft.com/office/drawing/2014/main" id="{A538E710-6467-45B2-81DE-593105C31240}"/>
                </a:ext>
              </a:extLst>
            </p:cNvPr>
            <p:cNvGrpSpPr/>
            <p:nvPr/>
          </p:nvGrpSpPr>
          <p:grpSpPr>
            <a:xfrm>
              <a:off x="356234" y="3644016"/>
              <a:ext cx="186612" cy="588386"/>
              <a:chOff x="223935" y="578498"/>
              <a:chExt cx="186612" cy="588386"/>
            </a:xfrm>
          </p:grpSpPr>
          <p:sp>
            <p:nvSpPr>
              <p:cNvPr id="83" name="Oval 82">
                <a:extLst>
                  <a:ext uri="{FF2B5EF4-FFF2-40B4-BE49-F238E27FC236}">
                    <a16:creationId xmlns:a16="http://schemas.microsoft.com/office/drawing/2014/main" id="{FA62ABFB-E936-4F75-941A-242507AFF71B}"/>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84" name="Straight Connector 83">
                <a:extLst>
                  <a:ext uri="{FF2B5EF4-FFF2-40B4-BE49-F238E27FC236}">
                    <a16:creationId xmlns:a16="http://schemas.microsoft.com/office/drawing/2014/main" id="{35D5D0A7-9419-45D0-BED0-13ED0F72EB52}"/>
                  </a:ext>
                </a:extLst>
              </p:cNvPr>
              <p:cNvCxnSpPr>
                <a:cxnSpLocks/>
                <a:stCxn id="83"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6" name="Group 75">
              <a:extLst>
                <a:ext uri="{FF2B5EF4-FFF2-40B4-BE49-F238E27FC236}">
                  <a16:creationId xmlns:a16="http://schemas.microsoft.com/office/drawing/2014/main" id="{14C1DB2F-D23F-4FF3-8DEF-24361BB3372C}"/>
                </a:ext>
              </a:extLst>
            </p:cNvPr>
            <p:cNvGrpSpPr/>
            <p:nvPr/>
          </p:nvGrpSpPr>
          <p:grpSpPr>
            <a:xfrm>
              <a:off x="350546" y="4216318"/>
              <a:ext cx="186612" cy="588386"/>
              <a:chOff x="223935" y="578498"/>
              <a:chExt cx="186612" cy="588386"/>
            </a:xfrm>
          </p:grpSpPr>
          <p:sp>
            <p:nvSpPr>
              <p:cNvPr id="81" name="Oval 80">
                <a:extLst>
                  <a:ext uri="{FF2B5EF4-FFF2-40B4-BE49-F238E27FC236}">
                    <a16:creationId xmlns:a16="http://schemas.microsoft.com/office/drawing/2014/main" id="{20C83CD8-4B9E-4CF0-999E-0924F741357E}"/>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82" name="Straight Connector 81">
                <a:extLst>
                  <a:ext uri="{FF2B5EF4-FFF2-40B4-BE49-F238E27FC236}">
                    <a16:creationId xmlns:a16="http://schemas.microsoft.com/office/drawing/2014/main" id="{6D469B01-AC9C-4D4E-A6BB-C314324328B7}"/>
                  </a:ext>
                </a:extLst>
              </p:cNvPr>
              <p:cNvCxnSpPr>
                <a:cxnSpLocks/>
                <a:stCxn id="8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7" name="Group 76">
              <a:extLst>
                <a:ext uri="{FF2B5EF4-FFF2-40B4-BE49-F238E27FC236}">
                  <a16:creationId xmlns:a16="http://schemas.microsoft.com/office/drawing/2014/main" id="{A7F3A575-1DAF-4E48-9A1E-45557A57C245}"/>
                </a:ext>
              </a:extLst>
            </p:cNvPr>
            <p:cNvGrpSpPr/>
            <p:nvPr/>
          </p:nvGrpSpPr>
          <p:grpSpPr>
            <a:xfrm>
              <a:off x="350546" y="4731556"/>
              <a:ext cx="186612" cy="588386"/>
              <a:chOff x="223935" y="578498"/>
              <a:chExt cx="186612" cy="588386"/>
            </a:xfrm>
          </p:grpSpPr>
          <p:sp>
            <p:nvSpPr>
              <p:cNvPr id="79" name="Oval 78">
                <a:extLst>
                  <a:ext uri="{FF2B5EF4-FFF2-40B4-BE49-F238E27FC236}">
                    <a16:creationId xmlns:a16="http://schemas.microsoft.com/office/drawing/2014/main" id="{5652F967-C516-4CA5-9C95-64E06FDA849E}"/>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80" name="Straight Connector 79">
                <a:extLst>
                  <a:ext uri="{FF2B5EF4-FFF2-40B4-BE49-F238E27FC236}">
                    <a16:creationId xmlns:a16="http://schemas.microsoft.com/office/drawing/2014/main" id="{6B259A4A-B68D-41FF-8C7A-5AB5D7B4D928}"/>
                  </a:ext>
                </a:extLst>
              </p:cNvPr>
              <p:cNvCxnSpPr>
                <a:cxnSpLocks/>
                <a:stCxn id="7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78" name="Oval 77">
              <a:extLst>
                <a:ext uri="{FF2B5EF4-FFF2-40B4-BE49-F238E27FC236}">
                  <a16:creationId xmlns:a16="http://schemas.microsoft.com/office/drawing/2014/main" id="{EBA15F0D-877E-4E26-B157-3CF44507DB3D}"/>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95" name="TextBox 94">
            <a:extLst>
              <a:ext uri="{FF2B5EF4-FFF2-40B4-BE49-F238E27FC236}">
                <a16:creationId xmlns:a16="http://schemas.microsoft.com/office/drawing/2014/main" id="{96ADEA8B-EF47-4FC3-9EB3-0874A0523093}"/>
              </a:ext>
            </a:extLst>
          </p:cNvPr>
          <p:cNvSpPr txBox="1"/>
          <p:nvPr/>
        </p:nvSpPr>
        <p:spPr>
          <a:xfrm>
            <a:off x="195644" y="124285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1990</a:t>
            </a:r>
          </a:p>
        </p:txBody>
      </p:sp>
      <p:sp>
        <p:nvSpPr>
          <p:cNvPr id="96" name="TextBox 95">
            <a:extLst>
              <a:ext uri="{FF2B5EF4-FFF2-40B4-BE49-F238E27FC236}">
                <a16:creationId xmlns:a16="http://schemas.microsoft.com/office/drawing/2014/main" id="{694EACFB-E252-4586-A31A-58DD5C5B8C51}"/>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97" name="TextBox 96">
            <a:extLst>
              <a:ext uri="{FF2B5EF4-FFF2-40B4-BE49-F238E27FC236}">
                <a16:creationId xmlns:a16="http://schemas.microsoft.com/office/drawing/2014/main" id="{FB0FF750-1F7F-48E5-AD43-FFA38CAF427D}"/>
              </a:ext>
            </a:extLst>
          </p:cNvPr>
          <p:cNvSpPr txBox="1"/>
          <p:nvPr/>
        </p:nvSpPr>
        <p:spPr>
          <a:xfrm>
            <a:off x="195643" y="1829110"/>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1993</a:t>
            </a:r>
          </a:p>
        </p:txBody>
      </p:sp>
      <p:sp>
        <p:nvSpPr>
          <p:cNvPr id="98" name="TextBox 97">
            <a:extLst>
              <a:ext uri="{FF2B5EF4-FFF2-40B4-BE49-F238E27FC236}">
                <a16:creationId xmlns:a16="http://schemas.microsoft.com/office/drawing/2014/main" id="{1B56FF6F-1888-4E59-8C17-5A734C268496}"/>
              </a:ext>
            </a:extLst>
          </p:cNvPr>
          <p:cNvSpPr txBox="1"/>
          <p:nvPr/>
        </p:nvSpPr>
        <p:spPr>
          <a:xfrm>
            <a:off x="195642" y="241536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1994</a:t>
            </a:r>
          </a:p>
        </p:txBody>
      </p:sp>
      <p:sp>
        <p:nvSpPr>
          <p:cNvPr id="99" name="TextBox 98">
            <a:extLst>
              <a:ext uri="{FF2B5EF4-FFF2-40B4-BE49-F238E27FC236}">
                <a16:creationId xmlns:a16="http://schemas.microsoft.com/office/drawing/2014/main" id="{28B8F698-7029-41E0-A957-8DD45B93B1E3}"/>
              </a:ext>
            </a:extLst>
          </p:cNvPr>
          <p:cNvSpPr txBox="1"/>
          <p:nvPr/>
        </p:nvSpPr>
        <p:spPr>
          <a:xfrm>
            <a:off x="185343" y="3000896"/>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1996</a:t>
            </a:r>
          </a:p>
        </p:txBody>
      </p:sp>
      <p:sp>
        <p:nvSpPr>
          <p:cNvPr id="100" name="TextBox 99">
            <a:extLst>
              <a:ext uri="{FF2B5EF4-FFF2-40B4-BE49-F238E27FC236}">
                <a16:creationId xmlns:a16="http://schemas.microsoft.com/office/drawing/2014/main" id="{0BA55507-AE3D-421A-B1DB-9BFF3BA68A3E}"/>
              </a:ext>
            </a:extLst>
          </p:cNvPr>
          <p:cNvSpPr txBox="1"/>
          <p:nvPr/>
        </p:nvSpPr>
        <p:spPr>
          <a:xfrm>
            <a:off x="185342" y="3539578"/>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2001</a:t>
            </a:r>
          </a:p>
        </p:txBody>
      </p:sp>
    </p:spTree>
    <p:extLst>
      <p:ext uri="{BB962C8B-B14F-4D97-AF65-F5344CB8AC3E}">
        <p14:creationId xmlns:p14="http://schemas.microsoft.com/office/powerpoint/2010/main" val="27476260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99C14-E287-4723-AB18-A572CFB7DAEE}"/>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Sars 2002 and 2003</a:t>
            </a:r>
          </a:p>
        </p:txBody>
      </p:sp>
      <p:sp>
        <p:nvSpPr>
          <p:cNvPr id="3" name="Content Placeholder 2">
            <a:extLst>
              <a:ext uri="{FF2B5EF4-FFF2-40B4-BE49-F238E27FC236}">
                <a16:creationId xmlns:a16="http://schemas.microsoft.com/office/drawing/2014/main" id="{37D61446-619C-4A44-9EC0-1BB265146A8C}"/>
              </a:ext>
            </a:extLst>
          </p:cNvPr>
          <p:cNvSpPr>
            <a:spLocks noGrp="1"/>
          </p:cNvSpPr>
          <p:nvPr>
            <p:ph idx="1"/>
          </p:nvPr>
        </p:nvSpPr>
        <p:spPr/>
        <p:txBody>
          <a:bodyPr>
            <a:normAutofit fontScale="92500" lnSpcReduction="10000"/>
          </a:bodyPr>
          <a:lstStyle/>
          <a:p>
            <a:r>
              <a:rPr lang="en-GB" dirty="0">
                <a:latin typeface="Times New Roman" panose="02020603050405020304" pitchFamily="18" charset="0"/>
                <a:cs typeface="Times New Roman" panose="02020603050405020304" pitchFamily="18" charset="0"/>
              </a:rPr>
              <a:t>Organisations involved: </a:t>
            </a:r>
            <a:r>
              <a:rPr lang="en-GB" b="0" i="0" dirty="0">
                <a:solidFill>
                  <a:srgbClr val="000000"/>
                </a:solidFill>
                <a:effectLst/>
                <a:latin typeface="Times New Roman" panose="02020603050405020304" pitchFamily="18" charset="0"/>
                <a:cs typeface="Times New Roman" panose="02020603050405020304" pitchFamily="18" charset="0"/>
              </a:rPr>
              <a:t>Hong Kong health officials, Esri</a:t>
            </a:r>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During Severe Acute Respiratory (SARS) outbreak in Chine in 2002 and 2003, local GIS experts helped health department track the disease.</a:t>
            </a:r>
          </a:p>
          <a:p>
            <a:r>
              <a:rPr lang="en-GB" dirty="0">
                <a:latin typeface="Times New Roman" panose="02020603050405020304" pitchFamily="18" charset="0"/>
                <a:cs typeface="Times New Roman" panose="02020603050405020304" pitchFamily="18" charset="0"/>
              </a:rPr>
              <a:t>WHO published daily updates to disease maps on SARS website. The maps were static yet up-to-date with latest data reported by the local authorities.</a:t>
            </a:r>
          </a:p>
          <a:p>
            <a:r>
              <a:rPr lang="en-GB" dirty="0">
                <a:latin typeface="Times New Roman" panose="02020603050405020304" pitchFamily="18" charset="0"/>
                <a:cs typeface="Times New Roman" panose="02020603050405020304" pitchFamily="18" charset="0"/>
              </a:rPr>
              <a:t>In Hong Kong, highly hit area, a SARS map team used department of health updates to geocode case information against Hong Kong street and building databases.</a:t>
            </a:r>
          </a:p>
          <a:p>
            <a:r>
              <a:rPr lang="en-GB" dirty="0">
                <a:latin typeface="Times New Roman" panose="02020603050405020304" pitchFamily="18" charset="0"/>
                <a:cs typeface="Times New Roman" panose="02020603050405020304" pitchFamily="18" charset="0"/>
              </a:rPr>
              <a:t>The map presented information on suspected, actual and recovered SARS cases and was easily available on website.</a:t>
            </a:r>
          </a:p>
        </p:txBody>
      </p:sp>
      <p:sp>
        <p:nvSpPr>
          <p:cNvPr id="4" name="TextBox 3">
            <a:extLst>
              <a:ext uri="{FF2B5EF4-FFF2-40B4-BE49-F238E27FC236}">
                <a16:creationId xmlns:a16="http://schemas.microsoft.com/office/drawing/2014/main" id="{8C6E5DD7-2A5C-49FC-8258-365792BD9DDE}"/>
              </a:ext>
            </a:extLst>
          </p:cNvPr>
          <p:cNvSpPr txBox="1"/>
          <p:nvPr/>
        </p:nvSpPr>
        <p:spPr>
          <a:xfrm>
            <a:off x="5054787" y="6383585"/>
            <a:ext cx="7003329" cy="338554"/>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Source: https://www.esri.com/about/newsroom/blog/maps-that-mitigate-epidemics/</a:t>
            </a:r>
          </a:p>
        </p:txBody>
      </p:sp>
      <p:grpSp>
        <p:nvGrpSpPr>
          <p:cNvPr id="5" name="Group 4">
            <a:extLst>
              <a:ext uri="{FF2B5EF4-FFF2-40B4-BE49-F238E27FC236}">
                <a16:creationId xmlns:a16="http://schemas.microsoft.com/office/drawing/2014/main" id="{A5F22DE7-0906-4AAB-B965-959894D98B02}"/>
              </a:ext>
            </a:extLst>
          </p:cNvPr>
          <p:cNvGrpSpPr/>
          <p:nvPr/>
        </p:nvGrpSpPr>
        <p:grpSpPr>
          <a:xfrm>
            <a:off x="70952" y="794140"/>
            <a:ext cx="198636" cy="5269720"/>
            <a:chOff x="347204" y="235202"/>
            <a:chExt cx="198636" cy="5269720"/>
          </a:xfrm>
        </p:grpSpPr>
        <p:sp>
          <p:nvSpPr>
            <p:cNvPr id="6" name="Oval 5">
              <a:extLst>
                <a:ext uri="{FF2B5EF4-FFF2-40B4-BE49-F238E27FC236}">
                  <a16:creationId xmlns:a16="http://schemas.microsoft.com/office/drawing/2014/main" id="{EC81D7C4-513A-4C78-B89B-65B5FC8BB942}"/>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7" name="Straight Connector 6">
              <a:extLst>
                <a:ext uri="{FF2B5EF4-FFF2-40B4-BE49-F238E27FC236}">
                  <a16:creationId xmlns:a16="http://schemas.microsoft.com/office/drawing/2014/main" id="{37090271-9283-4934-80FD-6BBB41B7ECE7}"/>
                </a:ext>
              </a:extLst>
            </p:cNvPr>
            <p:cNvCxnSpPr>
              <a:cxnSpLocks/>
              <a:stCxn id="6"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8" name="Group 7">
              <a:extLst>
                <a:ext uri="{FF2B5EF4-FFF2-40B4-BE49-F238E27FC236}">
                  <a16:creationId xmlns:a16="http://schemas.microsoft.com/office/drawing/2014/main" id="{C2D72066-51EF-481A-AD08-9A36E7109622}"/>
                </a:ext>
              </a:extLst>
            </p:cNvPr>
            <p:cNvGrpSpPr/>
            <p:nvPr/>
          </p:nvGrpSpPr>
          <p:grpSpPr>
            <a:xfrm>
              <a:off x="359228" y="775274"/>
              <a:ext cx="186612" cy="588386"/>
              <a:chOff x="223935" y="578498"/>
              <a:chExt cx="186612" cy="588386"/>
            </a:xfrm>
          </p:grpSpPr>
          <p:sp>
            <p:nvSpPr>
              <p:cNvPr id="31" name="Oval 30">
                <a:extLst>
                  <a:ext uri="{FF2B5EF4-FFF2-40B4-BE49-F238E27FC236}">
                    <a16:creationId xmlns:a16="http://schemas.microsoft.com/office/drawing/2014/main" id="{28876070-6CA9-468C-9D90-9E9D59CA3D71}"/>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A9E1ED8E-503B-47DE-B135-16511A4B8867}"/>
                  </a:ext>
                </a:extLst>
              </p:cNvPr>
              <p:cNvCxnSpPr>
                <a:cxnSpLocks/>
                <a:stCxn id="3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9" name="Group 8">
              <a:extLst>
                <a:ext uri="{FF2B5EF4-FFF2-40B4-BE49-F238E27FC236}">
                  <a16:creationId xmlns:a16="http://schemas.microsoft.com/office/drawing/2014/main" id="{9790FEC0-926E-4863-89CC-C0F2ADD11737}"/>
                </a:ext>
              </a:extLst>
            </p:cNvPr>
            <p:cNvGrpSpPr/>
            <p:nvPr/>
          </p:nvGrpSpPr>
          <p:grpSpPr>
            <a:xfrm>
              <a:off x="359228" y="1363660"/>
              <a:ext cx="186612" cy="588386"/>
              <a:chOff x="223935" y="578498"/>
              <a:chExt cx="186612" cy="588386"/>
            </a:xfrm>
          </p:grpSpPr>
          <p:sp>
            <p:nvSpPr>
              <p:cNvPr id="29" name="Oval 28">
                <a:extLst>
                  <a:ext uri="{FF2B5EF4-FFF2-40B4-BE49-F238E27FC236}">
                    <a16:creationId xmlns:a16="http://schemas.microsoft.com/office/drawing/2014/main" id="{1F75CE23-BD79-4B07-A3A8-D87D7BEFAC44}"/>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30" name="Straight Connector 29">
                <a:extLst>
                  <a:ext uri="{FF2B5EF4-FFF2-40B4-BE49-F238E27FC236}">
                    <a16:creationId xmlns:a16="http://schemas.microsoft.com/office/drawing/2014/main" id="{CA934B95-78F0-4CC5-AF98-EF9753BDBC7E}"/>
                  </a:ext>
                </a:extLst>
              </p:cNvPr>
              <p:cNvCxnSpPr>
                <a:cxnSpLocks/>
                <a:stCxn id="2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55CEA094-38D4-430B-BD50-46E83DFFD729}"/>
                </a:ext>
              </a:extLst>
            </p:cNvPr>
            <p:cNvGrpSpPr/>
            <p:nvPr/>
          </p:nvGrpSpPr>
          <p:grpSpPr>
            <a:xfrm>
              <a:off x="359228" y="1952046"/>
              <a:ext cx="186612" cy="588386"/>
              <a:chOff x="223935" y="578498"/>
              <a:chExt cx="186612" cy="588386"/>
            </a:xfrm>
          </p:grpSpPr>
          <p:sp>
            <p:nvSpPr>
              <p:cNvPr id="27" name="Oval 26">
                <a:extLst>
                  <a:ext uri="{FF2B5EF4-FFF2-40B4-BE49-F238E27FC236}">
                    <a16:creationId xmlns:a16="http://schemas.microsoft.com/office/drawing/2014/main" id="{5F42A990-D31F-4059-AE6D-60C91406C4A5}"/>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8" name="Straight Connector 27">
                <a:extLst>
                  <a:ext uri="{FF2B5EF4-FFF2-40B4-BE49-F238E27FC236}">
                    <a16:creationId xmlns:a16="http://schemas.microsoft.com/office/drawing/2014/main" id="{7C9F0985-CFD9-4DBF-9A84-BAC1A1DED2E9}"/>
                  </a:ext>
                </a:extLst>
              </p:cNvPr>
              <p:cNvCxnSpPr>
                <a:cxnSpLocks/>
                <a:stCxn id="2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6FC6C90E-A0F6-4757-BE18-4A74C0190A77}"/>
                </a:ext>
              </a:extLst>
            </p:cNvPr>
            <p:cNvGrpSpPr/>
            <p:nvPr/>
          </p:nvGrpSpPr>
          <p:grpSpPr>
            <a:xfrm>
              <a:off x="356234" y="2540432"/>
              <a:ext cx="186612" cy="588386"/>
              <a:chOff x="223935" y="578498"/>
              <a:chExt cx="186612" cy="588386"/>
            </a:xfrm>
          </p:grpSpPr>
          <p:sp>
            <p:nvSpPr>
              <p:cNvPr id="25" name="Oval 24">
                <a:extLst>
                  <a:ext uri="{FF2B5EF4-FFF2-40B4-BE49-F238E27FC236}">
                    <a16:creationId xmlns:a16="http://schemas.microsoft.com/office/drawing/2014/main" id="{46437E0C-1D92-4EE4-AB03-45890952AEB1}"/>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6" name="Straight Connector 25">
                <a:extLst>
                  <a:ext uri="{FF2B5EF4-FFF2-40B4-BE49-F238E27FC236}">
                    <a16:creationId xmlns:a16="http://schemas.microsoft.com/office/drawing/2014/main" id="{0F12CA9F-1D99-4359-BF97-BE13B4A6F07E}"/>
                  </a:ext>
                </a:extLst>
              </p:cNvPr>
              <p:cNvCxnSpPr>
                <a:cxnSpLocks/>
                <a:stCxn id="25"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DFD52486-E856-4F44-AF75-7885CD7D35ED}"/>
                </a:ext>
              </a:extLst>
            </p:cNvPr>
            <p:cNvGrpSpPr/>
            <p:nvPr/>
          </p:nvGrpSpPr>
          <p:grpSpPr>
            <a:xfrm>
              <a:off x="356234" y="3072285"/>
              <a:ext cx="186612" cy="588386"/>
              <a:chOff x="223935" y="578498"/>
              <a:chExt cx="186612" cy="588386"/>
            </a:xfrm>
          </p:grpSpPr>
          <p:sp>
            <p:nvSpPr>
              <p:cNvPr id="23" name="Oval 22">
                <a:extLst>
                  <a:ext uri="{FF2B5EF4-FFF2-40B4-BE49-F238E27FC236}">
                    <a16:creationId xmlns:a16="http://schemas.microsoft.com/office/drawing/2014/main" id="{D74953EB-C161-4B19-ADD2-0C30A56D5D06}"/>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4" name="Straight Connector 23">
                <a:extLst>
                  <a:ext uri="{FF2B5EF4-FFF2-40B4-BE49-F238E27FC236}">
                    <a16:creationId xmlns:a16="http://schemas.microsoft.com/office/drawing/2014/main" id="{96C1610F-DD6F-435E-98DD-52A78D6B90B9}"/>
                  </a:ext>
                </a:extLst>
              </p:cNvPr>
              <p:cNvCxnSpPr>
                <a:cxnSpLocks/>
                <a:stCxn id="23"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75FD428B-6B5B-41A8-A118-1866E8D4904D}"/>
                </a:ext>
              </a:extLst>
            </p:cNvPr>
            <p:cNvGrpSpPr/>
            <p:nvPr/>
          </p:nvGrpSpPr>
          <p:grpSpPr>
            <a:xfrm>
              <a:off x="356234" y="3644016"/>
              <a:ext cx="186612" cy="588386"/>
              <a:chOff x="223935" y="578498"/>
              <a:chExt cx="186612" cy="588386"/>
            </a:xfrm>
          </p:grpSpPr>
          <p:sp>
            <p:nvSpPr>
              <p:cNvPr id="21" name="Oval 20">
                <a:extLst>
                  <a:ext uri="{FF2B5EF4-FFF2-40B4-BE49-F238E27FC236}">
                    <a16:creationId xmlns:a16="http://schemas.microsoft.com/office/drawing/2014/main" id="{356C8A86-BC82-4FCD-9ED6-AD6F9D10D00D}"/>
                  </a:ext>
                </a:extLst>
              </p:cNvPr>
              <p:cNvSpPr/>
              <p:nvPr/>
            </p:nvSpPr>
            <p:spPr>
              <a:xfrm>
                <a:off x="223935" y="578498"/>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2" name="Straight Connector 21">
                <a:extLst>
                  <a:ext uri="{FF2B5EF4-FFF2-40B4-BE49-F238E27FC236}">
                    <a16:creationId xmlns:a16="http://schemas.microsoft.com/office/drawing/2014/main" id="{D1D898AF-AC57-49D8-89B0-1D49C42B7F4D}"/>
                  </a:ext>
                </a:extLst>
              </p:cNvPr>
              <p:cNvCxnSpPr>
                <a:cxnSpLocks/>
                <a:stCxn id="2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4" name="Group 13">
              <a:extLst>
                <a:ext uri="{FF2B5EF4-FFF2-40B4-BE49-F238E27FC236}">
                  <a16:creationId xmlns:a16="http://schemas.microsoft.com/office/drawing/2014/main" id="{D1AF9975-1ABA-4E56-B426-CB3F774E7180}"/>
                </a:ext>
              </a:extLst>
            </p:cNvPr>
            <p:cNvGrpSpPr/>
            <p:nvPr/>
          </p:nvGrpSpPr>
          <p:grpSpPr>
            <a:xfrm>
              <a:off x="350546" y="4216318"/>
              <a:ext cx="186612" cy="588386"/>
              <a:chOff x="223935" y="578498"/>
              <a:chExt cx="186612" cy="588386"/>
            </a:xfrm>
          </p:grpSpPr>
          <p:sp>
            <p:nvSpPr>
              <p:cNvPr id="19" name="Oval 18">
                <a:extLst>
                  <a:ext uri="{FF2B5EF4-FFF2-40B4-BE49-F238E27FC236}">
                    <a16:creationId xmlns:a16="http://schemas.microsoft.com/office/drawing/2014/main" id="{F0313FDE-1E49-4495-8754-2A6162CDC084}"/>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20" name="Straight Connector 19">
                <a:extLst>
                  <a:ext uri="{FF2B5EF4-FFF2-40B4-BE49-F238E27FC236}">
                    <a16:creationId xmlns:a16="http://schemas.microsoft.com/office/drawing/2014/main" id="{DC4C0A9A-6F01-4B81-AFF1-DAA4EA51D585}"/>
                  </a:ext>
                </a:extLst>
              </p:cNvPr>
              <p:cNvCxnSpPr>
                <a:cxnSpLocks/>
                <a:stCxn id="1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5" name="Group 14">
              <a:extLst>
                <a:ext uri="{FF2B5EF4-FFF2-40B4-BE49-F238E27FC236}">
                  <a16:creationId xmlns:a16="http://schemas.microsoft.com/office/drawing/2014/main" id="{03C91C91-4CCE-41CB-9C2D-19091C408923}"/>
                </a:ext>
              </a:extLst>
            </p:cNvPr>
            <p:cNvGrpSpPr/>
            <p:nvPr/>
          </p:nvGrpSpPr>
          <p:grpSpPr>
            <a:xfrm>
              <a:off x="350546" y="4731556"/>
              <a:ext cx="186612" cy="588386"/>
              <a:chOff x="223935" y="578498"/>
              <a:chExt cx="186612" cy="588386"/>
            </a:xfrm>
          </p:grpSpPr>
          <p:sp>
            <p:nvSpPr>
              <p:cNvPr id="17" name="Oval 16">
                <a:extLst>
                  <a:ext uri="{FF2B5EF4-FFF2-40B4-BE49-F238E27FC236}">
                    <a16:creationId xmlns:a16="http://schemas.microsoft.com/office/drawing/2014/main" id="{87274B98-6D22-4CAB-B532-E7B09B9895FC}"/>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18" name="Straight Connector 17">
                <a:extLst>
                  <a:ext uri="{FF2B5EF4-FFF2-40B4-BE49-F238E27FC236}">
                    <a16:creationId xmlns:a16="http://schemas.microsoft.com/office/drawing/2014/main" id="{5695B146-C6B9-4D0C-AC8E-801BCE0C1A95}"/>
                  </a:ext>
                </a:extLst>
              </p:cNvPr>
              <p:cNvCxnSpPr>
                <a:cxnSpLocks/>
                <a:stCxn id="1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16" name="Oval 15">
              <a:extLst>
                <a:ext uri="{FF2B5EF4-FFF2-40B4-BE49-F238E27FC236}">
                  <a16:creationId xmlns:a16="http://schemas.microsoft.com/office/drawing/2014/main" id="{6B383A20-2DAF-4E11-9644-8A5C3FEE2E4C}"/>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id="{3235DCC3-F909-4292-A2B4-8FC22814F8E8}"/>
              </a:ext>
            </a:extLst>
          </p:cNvPr>
          <p:cNvSpPr txBox="1"/>
          <p:nvPr/>
        </p:nvSpPr>
        <p:spPr>
          <a:xfrm>
            <a:off x="195644" y="124285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1990</a:t>
            </a:r>
          </a:p>
        </p:txBody>
      </p:sp>
      <p:sp>
        <p:nvSpPr>
          <p:cNvPr id="34" name="TextBox 33">
            <a:extLst>
              <a:ext uri="{FF2B5EF4-FFF2-40B4-BE49-F238E27FC236}">
                <a16:creationId xmlns:a16="http://schemas.microsoft.com/office/drawing/2014/main" id="{ED1A0AEE-9917-4C51-BD51-8815A2AB9E8D}"/>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35" name="TextBox 34">
            <a:extLst>
              <a:ext uri="{FF2B5EF4-FFF2-40B4-BE49-F238E27FC236}">
                <a16:creationId xmlns:a16="http://schemas.microsoft.com/office/drawing/2014/main" id="{020D34EC-C55E-4D2D-8179-A3FC784BB402}"/>
              </a:ext>
            </a:extLst>
          </p:cNvPr>
          <p:cNvSpPr txBox="1"/>
          <p:nvPr/>
        </p:nvSpPr>
        <p:spPr>
          <a:xfrm>
            <a:off x="195643" y="1829110"/>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1993</a:t>
            </a:r>
          </a:p>
        </p:txBody>
      </p:sp>
      <p:sp>
        <p:nvSpPr>
          <p:cNvPr id="36" name="TextBox 35">
            <a:extLst>
              <a:ext uri="{FF2B5EF4-FFF2-40B4-BE49-F238E27FC236}">
                <a16:creationId xmlns:a16="http://schemas.microsoft.com/office/drawing/2014/main" id="{E744EA72-982E-48B2-8AF6-CC31D07CF6DF}"/>
              </a:ext>
            </a:extLst>
          </p:cNvPr>
          <p:cNvSpPr txBox="1"/>
          <p:nvPr/>
        </p:nvSpPr>
        <p:spPr>
          <a:xfrm>
            <a:off x="195642" y="241536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1994</a:t>
            </a:r>
          </a:p>
        </p:txBody>
      </p:sp>
      <p:sp>
        <p:nvSpPr>
          <p:cNvPr id="37" name="TextBox 36">
            <a:extLst>
              <a:ext uri="{FF2B5EF4-FFF2-40B4-BE49-F238E27FC236}">
                <a16:creationId xmlns:a16="http://schemas.microsoft.com/office/drawing/2014/main" id="{F0E07218-269D-4C85-B52E-C43C36FAE5E7}"/>
              </a:ext>
            </a:extLst>
          </p:cNvPr>
          <p:cNvSpPr txBox="1"/>
          <p:nvPr/>
        </p:nvSpPr>
        <p:spPr>
          <a:xfrm>
            <a:off x="185343" y="3000896"/>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1996</a:t>
            </a:r>
          </a:p>
        </p:txBody>
      </p:sp>
      <p:sp>
        <p:nvSpPr>
          <p:cNvPr id="38" name="TextBox 37">
            <a:extLst>
              <a:ext uri="{FF2B5EF4-FFF2-40B4-BE49-F238E27FC236}">
                <a16:creationId xmlns:a16="http://schemas.microsoft.com/office/drawing/2014/main" id="{1B802DD6-71D0-49A6-AAE8-32CA3633A92B}"/>
              </a:ext>
            </a:extLst>
          </p:cNvPr>
          <p:cNvSpPr txBox="1"/>
          <p:nvPr/>
        </p:nvSpPr>
        <p:spPr>
          <a:xfrm>
            <a:off x="185342" y="353957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2001</a:t>
            </a:r>
          </a:p>
        </p:txBody>
      </p:sp>
      <p:sp>
        <p:nvSpPr>
          <p:cNvPr id="39" name="TextBox 38">
            <a:extLst>
              <a:ext uri="{FF2B5EF4-FFF2-40B4-BE49-F238E27FC236}">
                <a16:creationId xmlns:a16="http://schemas.microsoft.com/office/drawing/2014/main" id="{77D2359F-FA1D-426D-AE12-A1AA5DFF373B}"/>
              </a:ext>
            </a:extLst>
          </p:cNvPr>
          <p:cNvSpPr txBox="1"/>
          <p:nvPr/>
        </p:nvSpPr>
        <p:spPr>
          <a:xfrm>
            <a:off x="185342" y="4085485"/>
            <a:ext cx="83869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2002-3</a:t>
            </a:r>
          </a:p>
        </p:txBody>
      </p:sp>
      <p:pic>
        <p:nvPicPr>
          <p:cNvPr id="1028" name="Picture 4" descr="File:Sars Cases and Deaths.pdf">
            <a:extLst>
              <a:ext uri="{FF2B5EF4-FFF2-40B4-BE49-F238E27FC236}">
                <a16:creationId xmlns:a16="http://schemas.microsoft.com/office/drawing/2014/main" id="{FC6B3BE1-A4E0-42C5-B6E0-7844397A55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10157" y="0"/>
            <a:ext cx="3281843" cy="2537507"/>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B4C87C7F-8A21-4758-9125-F07ABC96FA34}"/>
              </a:ext>
            </a:extLst>
          </p:cNvPr>
          <p:cNvSpPr txBox="1"/>
          <p:nvPr/>
        </p:nvSpPr>
        <p:spPr>
          <a:xfrm>
            <a:off x="9095057" y="2415368"/>
            <a:ext cx="3013967" cy="184666"/>
          </a:xfrm>
          <a:prstGeom prst="rect">
            <a:avLst/>
          </a:prstGeom>
          <a:noFill/>
        </p:spPr>
        <p:txBody>
          <a:bodyPr wrap="none" rtlCol="0">
            <a:spAutoFit/>
          </a:bodyPr>
          <a:lstStyle/>
          <a:p>
            <a:r>
              <a:rPr lang="en-GB" sz="600" dirty="0">
                <a:latin typeface="Times New Roman" panose="02020603050405020304" pitchFamily="18" charset="0"/>
                <a:cs typeface="Times New Roman" panose="02020603050405020304" pitchFamily="18" charset="0"/>
              </a:rPr>
              <a:t>Source: https://upload.wikimedia.org/wikipedia/commons/3/33/Sars_Cases_and_Deaths.pdf</a:t>
            </a:r>
          </a:p>
        </p:txBody>
      </p:sp>
    </p:spTree>
    <p:extLst>
      <p:ext uri="{BB962C8B-B14F-4D97-AF65-F5344CB8AC3E}">
        <p14:creationId xmlns:p14="http://schemas.microsoft.com/office/powerpoint/2010/main" val="3063772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F6A1C-2BD2-4106-A043-FA21A4F692C5}"/>
              </a:ext>
            </a:extLst>
          </p:cNvPr>
          <p:cNvSpPr>
            <a:spLocks noGrp="1"/>
          </p:cNvSpPr>
          <p:nvPr>
            <p:ph type="title"/>
          </p:nvPr>
        </p:nvSpPr>
        <p:spPr>
          <a:xfrm>
            <a:off x="1371599" y="685799"/>
            <a:ext cx="9486900" cy="1371600"/>
          </a:xfrm>
        </p:spPr>
        <p:txBody>
          <a:bodyPr/>
          <a:lstStyle/>
          <a:p>
            <a:r>
              <a:rPr lang="en-GB" dirty="0">
                <a:latin typeface="Times New Roman" panose="02020603050405020304" pitchFamily="18" charset="0"/>
                <a:cs typeface="Times New Roman" panose="02020603050405020304" pitchFamily="18" charset="0"/>
              </a:rPr>
              <a:t>H1N1-2009</a:t>
            </a:r>
          </a:p>
        </p:txBody>
      </p:sp>
      <p:sp>
        <p:nvSpPr>
          <p:cNvPr id="3" name="Content Placeholder 2">
            <a:extLst>
              <a:ext uri="{FF2B5EF4-FFF2-40B4-BE49-F238E27FC236}">
                <a16:creationId xmlns:a16="http://schemas.microsoft.com/office/drawing/2014/main" id="{0E495ABE-F088-48A3-9DF0-5510BF1C3A0C}"/>
              </a:ext>
            </a:extLst>
          </p:cNvPr>
          <p:cNvSpPr>
            <a:spLocks noGrp="1"/>
          </p:cNvSpPr>
          <p:nvPr>
            <p:ph idx="1"/>
          </p:nvPr>
        </p:nvSpPr>
        <p:spPr/>
        <p:txBody>
          <a:bodyPr>
            <a:normAutofit lnSpcReduction="10000"/>
          </a:bodyPr>
          <a:lstStyle/>
          <a:p>
            <a:r>
              <a:rPr lang="en-GB" dirty="0">
                <a:latin typeface="Times New Roman" panose="02020603050405020304" pitchFamily="18" charset="0"/>
                <a:cs typeface="Times New Roman" panose="02020603050405020304" pitchFamily="18" charset="0"/>
              </a:rPr>
              <a:t>Organisations involved: Centers for Disease Control and Prevention(CDC)</a:t>
            </a:r>
          </a:p>
          <a:p>
            <a:r>
              <a:rPr lang="en-GB" dirty="0">
                <a:latin typeface="Times New Roman" panose="02020603050405020304" pitchFamily="18" charset="0"/>
                <a:cs typeface="Times New Roman" panose="02020603050405020304" pitchFamily="18" charset="0"/>
              </a:rPr>
              <a:t>In 2009, A new strain of influenza H1N1 was first identified (called ‘swine flu’ later ‘Mexican flu’). </a:t>
            </a:r>
          </a:p>
          <a:p>
            <a:r>
              <a:rPr lang="en-GB" dirty="0">
                <a:latin typeface="Times New Roman" panose="02020603050405020304" pitchFamily="18" charset="0"/>
                <a:cs typeface="Times New Roman" panose="02020603050405020304" pitchFamily="18" charset="0"/>
              </a:rPr>
              <a:t>Transmission was human-to-human, by air and by body contact. Due to intensive travelling of people, the virus spread globally at an unprecedented speed.</a:t>
            </a:r>
          </a:p>
          <a:p>
            <a:r>
              <a:rPr lang="en-GB" dirty="0">
                <a:latin typeface="Times New Roman" panose="02020603050405020304" pitchFamily="18" charset="0"/>
                <a:cs typeface="Times New Roman" panose="02020603050405020304" pitchFamily="18" charset="0"/>
              </a:rPr>
              <a:t>Scientists and researchers were studying global spread of virus using advanced geographic information system to analyse the development of pandemic and planning the way to reduce the effects.</a:t>
            </a:r>
          </a:p>
          <a:p>
            <a:endParaRPr lang="en-GB" dirty="0">
              <a:latin typeface="Times New Roman" panose="02020603050405020304" pitchFamily="18"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8CEDF9C-6807-4C82-9640-31E561C4C8D0}"/>
              </a:ext>
            </a:extLst>
          </p:cNvPr>
          <p:cNvSpPr txBox="1"/>
          <p:nvPr/>
        </p:nvSpPr>
        <p:spPr>
          <a:xfrm>
            <a:off x="7710966" y="6496253"/>
            <a:ext cx="4314001" cy="253916"/>
          </a:xfrm>
          <a:prstGeom prst="rect">
            <a:avLst/>
          </a:prstGeom>
          <a:noFill/>
        </p:spPr>
        <p:txBody>
          <a:bodyPr wrap="none" rtlCol="0">
            <a:spAutoFit/>
          </a:bodyPr>
          <a:lstStyle/>
          <a:p>
            <a:r>
              <a:rPr lang="en-GB" sz="1050" dirty="0">
                <a:latin typeface="Times New Roman" panose="02020603050405020304" pitchFamily="18" charset="0"/>
                <a:cs typeface="Times New Roman" panose="02020603050405020304" pitchFamily="18" charset="0"/>
              </a:rPr>
              <a:t>Source: https://www.gim-international.com/content/article/h1n1?output=pdf</a:t>
            </a:r>
          </a:p>
        </p:txBody>
      </p:sp>
      <p:pic>
        <p:nvPicPr>
          <p:cNvPr id="3074" name="Picture 2" descr="Cellular factor helps package flu genome | VUMC Reporter | Vanderbilt  University">
            <a:extLst>
              <a:ext uri="{FF2B5EF4-FFF2-40B4-BE49-F238E27FC236}">
                <a16:creationId xmlns:a16="http://schemas.microsoft.com/office/drawing/2014/main" id="{B370C877-5E9C-4835-9DEC-94DC671A71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5499" y="190237"/>
            <a:ext cx="1814167" cy="1814167"/>
          </a:xfrm>
          <a:prstGeom prst="rect">
            <a:avLst/>
          </a:prstGeom>
          <a:noFill/>
          <a:extLst>
            <a:ext uri="{909E8E84-426E-40DD-AFC4-6F175D3DCCD1}">
              <a14:hiddenFill xmlns:a14="http://schemas.microsoft.com/office/drawing/2010/main">
                <a:solidFill>
                  <a:srgbClr val="FFFFFF"/>
                </a:solidFill>
              </a14:hiddenFill>
            </a:ext>
          </a:extLst>
        </p:spPr>
      </p:pic>
      <p:grpSp>
        <p:nvGrpSpPr>
          <p:cNvPr id="62" name="Group 61">
            <a:extLst>
              <a:ext uri="{FF2B5EF4-FFF2-40B4-BE49-F238E27FC236}">
                <a16:creationId xmlns:a16="http://schemas.microsoft.com/office/drawing/2014/main" id="{4B584C4C-125B-45EB-B441-409DB71D0C89}"/>
              </a:ext>
            </a:extLst>
          </p:cNvPr>
          <p:cNvGrpSpPr/>
          <p:nvPr/>
        </p:nvGrpSpPr>
        <p:grpSpPr>
          <a:xfrm>
            <a:off x="70952" y="794140"/>
            <a:ext cx="198636" cy="5269720"/>
            <a:chOff x="347204" y="235202"/>
            <a:chExt cx="198636" cy="5269720"/>
          </a:xfrm>
        </p:grpSpPr>
        <p:sp>
          <p:nvSpPr>
            <p:cNvPr id="63" name="Oval 62">
              <a:extLst>
                <a:ext uri="{FF2B5EF4-FFF2-40B4-BE49-F238E27FC236}">
                  <a16:creationId xmlns:a16="http://schemas.microsoft.com/office/drawing/2014/main" id="{074484A8-2AEF-4466-A4FF-690F80ACC8D0}"/>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64" name="Straight Connector 63">
              <a:extLst>
                <a:ext uri="{FF2B5EF4-FFF2-40B4-BE49-F238E27FC236}">
                  <a16:creationId xmlns:a16="http://schemas.microsoft.com/office/drawing/2014/main" id="{FD7C8F9A-E98B-4252-A0B4-C9481113795D}"/>
                </a:ext>
              </a:extLst>
            </p:cNvPr>
            <p:cNvCxnSpPr>
              <a:cxnSpLocks/>
              <a:stCxn id="63"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65" name="Group 64">
              <a:extLst>
                <a:ext uri="{FF2B5EF4-FFF2-40B4-BE49-F238E27FC236}">
                  <a16:creationId xmlns:a16="http://schemas.microsoft.com/office/drawing/2014/main" id="{C65F799A-3654-46B4-8DA7-669A15A90ED5}"/>
                </a:ext>
              </a:extLst>
            </p:cNvPr>
            <p:cNvGrpSpPr/>
            <p:nvPr/>
          </p:nvGrpSpPr>
          <p:grpSpPr>
            <a:xfrm>
              <a:off x="359228" y="775274"/>
              <a:ext cx="186612" cy="588386"/>
              <a:chOff x="223935" y="578498"/>
              <a:chExt cx="186612" cy="588386"/>
            </a:xfrm>
          </p:grpSpPr>
          <p:sp>
            <p:nvSpPr>
              <p:cNvPr id="88" name="Oval 87">
                <a:extLst>
                  <a:ext uri="{FF2B5EF4-FFF2-40B4-BE49-F238E27FC236}">
                    <a16:creationId xmlns:a16="http://schemas.microsoft.com/office/drawing/2014/main" id="{E124BA57-23EE-42B0-A643-B7A87619FD9D}"/>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9" name="Straight Connector 88">
                <a:extLst>
                  <a:ext uri="{FF2B5EF4-FFF2-40B4-BE49-F238E27FC236}">
                    <a16:creationId xmlns:a16="http://schemas.microsoft.com/office/drawing/2014/main" id="{B5932E94-6918-4A61-BA5B-675C204EB587}"/>
                  </a:ext>
                </a:extLst>
              </p:cNvPr>
              <p:cNvCxnSpPr>
                <a:cxnSpLocks/>
                <a:stCxn id="8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6" name="Group 65">
              <a:extLst>
                <a:ext uri="{FF2B5EF4-FFF2-40B4-BE49-F238E27FC236}">
                  <a16:creationId xmlns:a16="http://schemas.microsoft.com/office/drawing/2014/main" id="{BC1E4324-D4A0-46F6-9451-FBCAD6637300}"/>
                </a:ext>
              </a:extLst>
            </p:cNvPr>
            <p:cNvGrpSpPr/>
            <p:nvPr/>
          </p:nvGrpSpPr>
          <p:grpSpPr>
            <a:xfrm>
              <a:off x="359228" y="1363660"/>
              <a:ext cx="186612" cy="588386"/>
              <a:chOff x="223935" y="578498"/>
              <a:chExt cx="186612" cy="588386"/>
            </a:xfrm>
          </p:grpSpPr>
          <p:sp>
            <p:nvSpPr>
              <p:cNvPr id="86" name="Oval 85">
                <a:extLst>
                  <a:ext uri="{FF2B5EF4-FFF2-40B4-BE49-F238E27FC236}">
                    <a16:creationId xmlns:a16="http://schemas.microsoft.com/office/drawing/2014/main" id="{DE7DA2CA-7E45-444E-9798-883E3D4A336B}"/>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7" name="Straight Connector 86">
                <a:extLst>
                  <a:ext uri="{FF2B5EF4-FFF2-40B4-BE49-F238E27FC236}">
                    <a16:creationId xmlns:a16="http://schemas.microsoft.com/office/drawing/2014/main" id="{6607CDAD-F3F8-4E9C-BC8B-B5DAAFAF2C05}"/>
                  </a:ext>
                </a:extLst>
              </p:cNvPr>
              <p:cNvCxnSpPr>
                <a:cxnSpLocks/>
                <a:stCxn id="8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7" name="Group 66">
              <a:extLst>
                <a:ext uri="{FF2B5EF4-FFF2-40B4-BE49-F238E27FC236}">
                  <a16:creationId xmlns:a16="http://schemas.microsoft.com/office/drawing/2014/main" id="{E2BD7F9D-2688-4FE5-AD69-E91D00F19341}"/>
                </a:ext>
              </a:extLst>
            </p:cNvPr>
            <p:cNvGrpSpPr/>
            <p:nvPr/>
          </p:nvGrpSpPr>
          <p:grpSpPr>
            <a:xfrm>
              <a:off x="359228" y="1952046"/>
              <a:ext cx="186612" cy="588386"/>
              <a:chOff x="223935" y="578498"/>
              <a:chExt cx="186612" cy="588386"/>
            </a:xfrm>
          </p:grpSpPr>
          <p:sp>
            <p:nvSpPr>
              <p:cNvPr id="84" name="Oval 83">
                <a:extLst>
                  <a:ext uri="{FF2B5EF4-FFF2-40B4-BE49-F238E27FC236}">
                    <a16:creationId xmlns:a16="http://schemas.microsoft.com/office/drawing/2014/main" id="{66BD1E74-ACE3-48EB-AFD2-6196DB186B75}"/>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5" name="Straight Connector 84">
                <a:extLst>
                  <a:ext uri="{FF2B5EF4-FFF2-40B4-BE49-F238E27FC236}">
                    <a16:creationId xmlns:a16="http://schemas.microsoft.com/office/drawing/2014/main" id="{A1CE6408-02BE-42A9-B8EC-E290D81CEDD4}"/>
                  </a:ext>
                </a:extLst>
              </p:cNvPr>
              <p:cNvCxnSpPr>
                <a:cxnSpLocks/>
                <a:stCxn id="8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8" name="Group 67">
              <a:extLst>
                <a:ext uri="{FF2B5EF4-FFF2-40B4-BE49-F238E27FC236}">
                  <a16:creationId xmlns:a16="http://schemas.microsoft.com/office/drawing/2014/main" id="{BEBD1FB2-5CD8-4AD3-A8FD-99B399EBE99C}"/>
                </a:ext>
              </a:extLst>
            </p:cNvPr>
            <p:cNvGrpSpPr/>
            <p:nvPr/>
          </p:nvGrpSpPr>
          <p:grpSpPr>
            <a:xfrm>
              <a:off x="356234" y="2540432"/>
              <a:ext cx="186612" cy="588386"/>
              <a:chOff x="223935" y="578498"/>
              <a:chExt cx="186612" cy="588386"/>
            </a:xfrm>
          </p:grpSpPr>
          <p:sp>
            <p:nvSpPr>
              <p:cNvPr id="82" name="Oval 81">
                <a:extLst>
                  <a:ext uri="{FF2B5EF4-FFF2-40B4-BE49-F238E27FC236}">
                    <a16:creationId xmlns:a16="http://schemas.microsoft.com/office/drawing/2014/main" id="{5AE521AB-5541-42CC-AF07-7710971B42CA}"/>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3" name="Straight Connector 82">
                <a:extLst>
                  <a:ext uri="{FF2B5EF4-FFF2-40B4-BE49-F238E27FC236}">
                    <a16:creationId xmlns:a16="http://schemas.microsoft.com/office/drawing/2014/main" id="{87272026-141F-4BCE-B900-93AEAE11DAB4}"/>
                  </a:ext>
                </a:extLst>
              </p:cNvPr>
              <p:cNvCxnSpPr>
                <a:cxnSpLocks/>
                <a:stCxn id="8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9" name="Group 68">
              <a:extLst>
                <a:ext uri="{FF2B5EF4-FFF2-40B4-BE49-F238E27FC236}">
                  <a16:creationId xmlns:a16="http://schemas.microsoft.com/office/drawing/2014/main" id="{555E9F7A-68E4-4235-BECD-93CDB6B990E3}"/>
                </a:ext>
              </a:extLst>
            </p:cNvPr>
            <p:cNvGrpSpPr/>
            <p:nvPr/>
          </p:nvGrpSpPr>
          <p:grpSpPr>
            <a:xfrm>
              <a:off x="356234" y="3072285"/>
              <a:ext cx="186612" cy="588386"/>
              <a:chOff x="223935" y="578498"/>
              <a:chExt cx="186612" cy="588386"/>
            </a:xfrm>
          </p:grpSpPr>
          <p:sp>
            <p:nvSpPr>
              <p:cNvPr id="80" name="Oval 79">
                <a:extLst>
                  <a:ext uri="{FF2B5EF4-FFF2-40B4-BE49-F238E27FC236}">
                    <a16:creationId xmlns:a16="http://schemas.microsoft.com/office/drawing/2014/main" id="{D1AECC46-EC37-44B3-BD3D-62755E75210D}"/>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1" name="Straight Connector 80">
                <a:extLst>
                  <a:ext uri="{FF2B5EF4-FFF2-40B4-BE49-F238E27FC236}">
                    <a16:creationId xmlns:a16="http://schemas.microsoft.com/office/drawing/2014/main" id="{D027103A-9F68-4A4C-8783-CD395775C550}"/>
                  </a:ext>
                </a:extLst>
              </p:cNvPr>
              <p:cNvCxnSpPr>
                <a:cxnSpLocks/>
                <a:stCxn id="80"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0" name="Group 69">
              <a:extLst>
                <a:ext uri="{FF2B5EF4-FFF2-40B4-BE49-F238E27FC236}">
                  <a16:creationId xmlns:a16="http://schemas.microsoft.com/office/drawing/2014/main" id="{EC9DF9C7-B445-4722-BA19-F35EA747E5A8}"/>
                </a:ext>
              </a:extLst>
            </p:cNvPr>
            <p:cNvGrpSpPr/>
            <p:nvPr/>
          </p:nvGrpSpPr>
          <p:grpSpPr>
            <a:xfrm>
              <a:off x="356234" y="3644016"/>
              <a:ext cx="186612" cy="588386"/>
              <a:chOff x="223935" y="578498"/>
              <a:chExt cx="186612" cy="588386"/>
            </a:xfrm>
          </p:grpSpPr>
          <p:sp>
            <p:nvSpPr>
              <p:cNvPr id="78" name="Oval 77">
                <a:extLst>
                  <a:ext uri="{FF2B5EF4-FFF2-40B4-BE49-F238E27FC236}">
                    <a16:creationId xmlns:a16="http://schemas.microsoft.com/office/drawing/2014/main" id="{F9B6EDEC-3926-47C1-BF9B-A679B85822A1}"/>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79" name="Straight Connector 78">
                <a:extLst>
                  <a:ext uri="{FF2B5EF4-FFF2-40B4-BE49-F238E27FC236}">
                    <a16:creationId xmlns:a16="http://schemas.microsoft.com/office/drawing/2014/main" id="{459B89E5-004F-4869-A89E-A04C067D90E3}"/>
                  </a:ext>
                </a:extLst>
              </p:cNvPr>
              <p:cNvCxnSpPr>
                <a:cxnSpLocks/>
                <a:stCxn id="7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1" name="Group 70">
              <a:extLst>
                <a:ext uri="{FF2B5EF4-FFF2-40B4-BE49-F238E27FC236}">
                  <a16:creationId xmlns:a16="http://schemas.microsoft.com/office/drawing/2014/main" id="{40FE7D65-6535-4415-B898-55386E43E1E6}"/>
                </a:ext>
              </a:extLst>
            </p:cNvPr>
            <p:cNvGrpSpPr/>
            <p:nvPr/>
          </p:nvGrpSpPr>
          <p:grpSpPr>
            <a:xfrm>
              <a:off x="350546" y="4216318"/>
              <a:ext cx="186612" cy="588386"/>
              <a:chOff x="223935" y="578498"/>
              <a:chExt cx="186612" cy="588386"/>
            </a:xfrm>
          </p:grpSpPr>
          <p:sp>
            <p:nvSpPr>
              <p:cNvPr id="76" name="Oval 75">
                <a:extLst>
                  <a:ext uri="{FF2B5EF4-FFF2-40B4-BE49-F238E27FC236}">
                    <a16:creationId xmlns:a16="http://schemas.microsoft.com/office/drawing/2014/main" id="{B3B40AF5-A193-441C-8458-866E45D14830}"/>
                  </a:ext>
                </a:extLst>
              </p:cNvPr>
              <p:cNvSpPr/>
              <p:nvPr/>
            </p:nvSpPr>
            <p:spPr>
              <a:xfrm>
                <a:off x="223935" y="578498"/>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77" name="Straight Connector 76">
                <a:extLst>
                  <a:ext uri="{FF2B5EF4-FFF2-40B4-BE49-F238E27FC236}">
                    <a16:creationId xmlns:a16="http://schemas.microsoft.com/office/drawing/2014/main" id="{5DE976A1-CB49-41D1-9047-D57E5BF35F90}"/>
                  </a:ext>
                </a:extLst>
              </p:cNvPr>
              <p:cNvCxnSpPr>
                <a:cxnSpLocks/>
                <a:stCxn id="7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2" name="Group 71">
              <a:extLst>
                <a:ext uri="{FF2B5EF4-FFF2-40B4-BE49-F238E27FC236}">
                  <a16:creationId xmlns:a16="http://schemas.microsoft.com/office/drawing/2014/main" id="{773F1503-B9AC-4606-8C54-2F4F1F5516B2}"/>
                </a:ext>
              </a:extLst>
            </p:cNvPr>
            <p:cNvGrpSpPr/>
            <p:nvPr/>
          </p:nvGrpSpPr>
          <p:grpSpPr>
            <a:xfrm>
              <a:off x="350546" y="4731556"/>
              <a:ext cx="186612" cy="588386"/>
              <a:chOff x="223935" y="578498"/>
              <a:chExt cx="186612" cy="588386"/>
            </a:xfrm>
          </p:grpSpPr>
          <p:sp>
            <p:nvSpPr>
              <p:cNvPr id="74" name="Oval 73">
                <a:extLst>
                  <a:ext uri="{FF2B5EF4-FFF2-40B4-BE49-F238E27FC236}">
                    <a16:creationId xmlns:a16="http://schemas.microsoft.com/office/drawing/2014/main" id="{BD0D8B4C-0FC9-4AD4-A2C4-62009D20A57F}"/>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5" name="Straight Connector 74">
                <a:extLst>
                  <a:ext uri="{FF2B5EF4-FFF2-40B4-BE49-F238E27FC236}">
                    <a16:creationId xmlns:a16="http://schemas.microsoft.com/office/drawing/2014/main" id="{A4D0D293-427B-46AD-B891-54BCCD73376D}"/>
                  </a:ext>
                </a:extLst>
              </p:cNvPr>
              <p:cNvCxnSpPr>
                <a:cxnSpLocks/>
                <a:stCxn id="7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73" name="Oval 72">
              <a:extLst>
                <a:ext uri="{FF2B5EF4-FFF2-40B4-BE49-F238E27FC236}">
                  <a16:creationId xmlns:a16="http://schemas.microsoft.com/office/drawing/2014/main" id="{7BBCF13F-F4E7-4983-8059-92626273738C}"/>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90" name="TextBox 89">
            <a:extLst>
              <a:ext uri="{FF2B5EF4-FFF2-40B4-BE49-F238E27FC236}">
                <a16:creationId xmlns:a16="http://schemas.microsoft.com/office/drawing/2014/main" id="{BEB49083-1CCE-4063-A06E-D650FB7A35FE}"/>
              </a:ext>
            </a:extLst>
          </p:cNvPr>
          <p:cNvSpPr txBox="1"/>
          <p:nvPr/>
        </p:nvSpPr>
        <p:spPr>
          <a:xfrm>
            <a:off x="195644" y="124285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1990</a:t>
            </a:r>
          </a:p>
        </p:txBody>
      </p:sp>
      <p:sp>
        <p:nvSpPr>
          <p:cNvPr id="91" name="TextBox 90">
            <a:extLst>
              <a:ext uri="{FF2B5EF4-FFF2-40B4-BE49-F238E27FC236}">
                <a16:creationId xmlns:a16="http://schemas.microsoft.com/office/drawing/2014/main" id="{48A98C14-05B5-4611-9D3A-64868E01D8B8}"/>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92" name="TextBox 91">
            <a:extLst>
              <a:ext uri="{FF2B5EF4-FFF2-40B4-BE49-F238E27FC236}">
                <a16:creationId xmlns:a16="http://schemas.microsoft.com/office/drawing/2014/main" id="{0DFCC487-F18A-4A69-8B56-D214B24700DB}"/>
              </a:ext>
            </a:extLst>
          </p:cNvPr>
          <p:cNvSpPr txBox="1"/>
          <p:nvPr/>
        </p:nvSpPr>
        <p:spPr>
          <a:xfrm>
            <a:off x="195643" y="1829110"/>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1993</a:t>
            </a:r>
          </a:p>
        </p:txBody>
      </p:sp>
      <p:sp>
        <p:nvSpPr>
          <p:cNvPr id="93" name="TextBox 92">
            <a:extLst>
              <a:ext uri="{FF2B5EF4-FFF2-40B4-BE49-F238E27FC236}">
                <a16:creationId xmlns:a16="http://schemas.microsoft.com/office/drawing/2014/main" id="{9DFE38F4-A155-4BEB-A37F-BB981BE9179C}"/>
              </a:ext>
            </a:extLst>
          </p:cNvPr>
          <p:cNvSpPr txBox="1"/>
          <p:nvPr/>
        </p:nvSpPr>
        <p:spPr>
          <a:xfrm>
            <a:off x="195642" y="241536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1994</a:t>
            </a:r>
          </a:p>
        </p:txBody>
      </p:sp>
      <p:sp>
        <p:nvSpPr>
          <p:cNvPr id="94" name="TextBox 93">
            <a:extLst>
              <a:ext uri="{FF2B5EF4-FFF2-40B4-BE49-F238E27FC236}">
                <a16:creationId xmlns:a16="http://schemas.microsoft.com/office/drawing/2014/main" id="{118C5A8A-590F-43A7-B09E-6D619E91F46A}"/>
              </a:ext>
            </a:extLst>
          </p:cNvPr>
          <p:cNvSpPr txBox="1"/>
          <p:nvPr/>
        </p:nvSpPr>
        <p:spPr>
          <a:xfrm>
            <a:off x="185343" y="3000896"/>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1996</a:t>
            </a:r>
          </a:p>
        </p:txBody>
      </p:sp>
      <p:sp>
        <p:nvSpPr>
          <p:cNvPr id="95" name="TextBox 94">
            <a:extLst>
              <a:ext uri="{FF2B5EF4-FFF2-40B4-BE49-F238E27FC236}">
                <a16:creationId xmlns:a16="http://schemas.microsoft.com/office/drawing/2014/main" id="{39C52AC6-9E5C-44B9-AE5A-6CC6B728DE90}"/>
              </a:ext>
            </a:extLst>
          </p:cNvPr>
          <p:cNvSpPr txBox="1"/>
          <p:nvPr/>
        </p:nvSpPr>
        <p:spPr>
          <a:xfrm>
            <a:off x="185342" y="353957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2001</a:t>
            </a:r>
          </a:p>
        </p:txBody>
      </p:sp>
      <p:sp>
        <p:nvSpPr>
          <p:cNvPr id="96" name="TextBox 95">
            <a:extLst>
              <a:ext uri="{FF2B5EF4-FFF2-40B4-BE49-F238E27FC236}">
                <a16:creationId xmlns:a16="http://schemas.microsoft.com/office/drawing/2014/main" id="{632BFC5F-6CDB-4BD7-8972-A2D8F7BA707E}"/>
              </a:ext>
            </a:extLst>
          </p:cNvPr>
          <p:cNvSpPr txBox="1"/>
          <p:nvPr/>
        </p:nvSpPr>
        <p:spPr>
          <a:xfrm>
            <a:off x="185342" y="4085485"/>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2002</a:t>
            </a:r>
          </a:p>
        </p:txBody>
      </p:sp>
      <p:sp>
        <p:nvSpPr>
          <p:cNvPr id="97" name="TextBox 96">
            <a:extLst>
              <a:ext uri="{FF2B5EF4-FFF2-40B4-BE49-F238E27FC236}">
                <a16:creationId xmlns:a16="http://schemas.microsoft.com/office/drawing/2014/main" id="{BDF58A47-DC3C-4A3E-8D19-F739A7634459}"/>
              </a:ext>
            </a:extLst>
          </p:cNvPr>
          <p:cNvSpPr txBox="1"/>
          <p:nvPr/>
        </p:nvSpPr>
        <p:spPr>
          <a:xfrm>
            <a:off x="182268" y="4677916"/>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2009</a:t>
            </a:r>
          </a:p>
        </p:txBody>
      </p:sp>
    </p:spTree>
    <p:extLst>
      <p:ext uri="{BB962C8B-B14F-4D97-AF65-F5344CB8AC3E}">
        <p14:creationId xmlns:p14="http://schemas.microsoft.com/office/powerpoint/2010/main" val="42082882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645564-AA38-4933-8B84-722EEB27C0F2}"/>
              </a:ext>
            </a:extLst>
          </p:cNvPr>
          <p:cNvSpPr>
            <a:spLocks noGrp="1"/>
          </p:cNvSpPr>
          <p:nvPr>
            <p:ph type="title"/>
          </p:nvPr>
        </p:nvSpPr>
        <p:spPr>
          <a:xfrm>
            <a:off x="1371600" y="1020728"/>
            <a:ext cx="9486900" cy="996061"/>
          </a:xfrm>
        </p:spPr>
        <p:txBody>
          <a:bodyPr anchor="b">
            <a:normAutofit/>
          </a:bodyPr>
          <a:lstStyle/>
          <a:p>
            <a:pPr algn="ctr"/>
            <a:r>
              <a:rPr lang="en-GB" dirty="0">
                <a:latin typeface="Times New Roman" panose="02020603050405020304" pitchFamily="18" charset="0"/>
                <a:cs typeface="Times New Roman" panose="02020603050405020304" pitchFamily="18" charset="0"/>
              </a:rPr>
              <a:t>First Healthcare sector focused </a:t>
            </a:r>
            <a:r>
              <a:rPr lang="en-GB" dirty="0" err="1">
                <a:latin typeface="Times New Roman" panose="02020603050405020304" pitchFamily="18" charset="0"/>
                <a:cs typeface="Times New Roman" panose="02020603050405020304" pitchFamily="18" charset="0"/>
              </a:rPr>
              <a:t>gis</a:t>
            </a:r>
            <a:r>
              <a:rPr lang="en-GB" dirty="0">
                <a:latin typeface="Times New Roman" panose="02020603050405020304" pitchFamily="18" charset="0"/>
                <a:cs typeface="Times New Roman" panose="02020603050405020304" pitchFamily="18" charset="0"/>
              </a:rPr>
              <a:t> course</a:t>
            </a:r>
          </a:p>
        </p:txBody>
      </p:sp>
      <p:sp>
        <p:nvSpPr>
          <p:cNvPr id="20" name="Content Placeholder 2">
            <a:extLst>
              <a:ext uri="{FF2B5EF4-FFF2-40B4-BE49-F238E27FC236}">
                <a16:creationId xmlns:a16="http://schemas.microsoft.com/office/drawing/2014/main" id="{98D89D2D-52FC-4160-8AEB-428F25500530}"/>
              </a:ext>
            </a:extLst>
          </p:cNvPr>
          <p:cNvSpPr>
            <a:spLocks noGrp="1"/>
          </p:cNvSpPr>
          <p:nvPr>
            <p:ph idx="1"/>
          </p:nvPr>
        </p:nvSpPr>
        <p:spPr>
          <a:xfrm>
            <a:off x="1371600" y="2200940"/>
            <a:ext cx="9486901" cy="3577854"/>
          </a:xfrm>
        </p:spPr>
        <p:txBody>
          <a:bodyPr>
            <a:normAutofit lnSpcReduction="10000"/>
          </a:bodyPr>
          <a:lstStyle/>
          <a:p>
            <a:r>
              <a:rPr lang="en-GB" dirty="0">
                <a:latin typeface="Times New Roman" panose="02020603050405020304" pitchFamily="18" charset="0"/>
                <a:cs typeface="Times New Roman" panose="02020603050405020304" pitchFamily="18" charset="0"/>
              </a:rPr>
              <a:t>Organisations involved: Southern California Public University</a:t>
            </a:r>
          </a:p>
          <a:p>
            <a:r>
              <a:rPr lang="en-GB" dirty="0">
                <a:latin typeface="Times New Roman" panose="02020603050405020304" pitchFamily="18" charset="0"/>
                <a:cs typeface="Times New Roman" panose="02020603050405020304" pitchFamily="18" charset="0"/>
              </a:rPr>
              <a:t>Southern California Public University in spring 2009 offered a GIS course focused on the healthcare sector.</a:t>
            </a:r>
          </a:p>
          <a:p>
            <a:r>
              <a:rPr lang="en-GB" dirty="0">
                <a:latin typeface="Times New Roman" panose="02020603050405020304" pitchFamily="18" charset="0"/>
                <a:cs typeface="Times New Roman" panose="02020603050405020304" pitchFamily="18" charset="0"/>
              </a:rPr>
              <a:t>It was open to all health care administration, health science and geography majors or researchers that wanted to solve spatial questions related to healthcare.</a:t>
            </a:r>
          </a:p>
          <a:p>
            <a:r>
              <a:rPr lang="en-GB" dirty="0">
                <a:latin typeface="Times New Roman" panose="02020603050405020304" pitchFamily="18" charset="0"/>
                <a:cs typeface="Times New Roman" panose="02020603050405020304" pitchFamily="18" charset="0"/>
              </a:rPr>
              <a:t>The introduction of the course was inspired by the application of GIS to analyse the H1N1 spread and planning to check the spread of future pandemic. </a:t>
            </a:r>
          </a:p>
        </p:txBody>
      </p:sp>
      <p:grpSp>
        <p:nvGrpSpPr>
          <p:cNvPr id="102" name="Group 101">
            <a:extLst>
              <a:ext uri="{FF2B5EF4-FFF2-40B4-BE49-F238E27FC236}">
                <a16:creationId xmlns:a16="http://schemas.microsoft.com/office/drawing/2014/main" id="{7F8893E4-D5FB-41CB-A5DD-A31B23FFF312}"/>
              </a:ext>
            </a:extLst>
          </p:cNvPr>
          <p:cNvGrpSpPr/>
          <p:nvPr/>
        </p:nvGrpSpPr>
        <p:grpSpPr>
          <a:xfrm>
            <a:off x="70952" y="794140"/>
            <a:ext cx="198636" cy="5269720"/>
            <a:chOff x="347204" y="235202"/>
            <a:chExt cx="198636" cy="5269720"/>
          </a:xfrm>
        </p:grpSpPr>
        <p:sp>
          <p:nvSpPr>
            <p:cNvPr id="103" name="Oval 102">
              <a:extLst>
                <a:ext uri="{FF2B5EF4-FFF2-40B4-BE49-F238E27FC236}">
                  <a16:creationId xmlns:a16="http://schemas.microsoft.com/office/drawing/2014/main" id="{656FFB9C-FE0C-41F1-A770-AEC940C98389}"/>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04" name="Straight Connector 103">
              <a:extLst>
                <a:ext uri="{FF2B5EF4-FFF2-40B4-BE49-F238E27FC236}">
                  <a16:creationId xmlns:a16="http://schemas.microsoft.com/office/drawing/2014/main" id="{14017D7F-DCA1-4D4A-B0CC-A2AB460B3203}"/>
                </a:ext>
              </a:extLst>
            </p:cNvPr>
            <p:cNvCxnSpPr>
              <a:cxnSpLocks/>
              <a:stCxn id="103"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105" name="Group 104">
              <a:extLst>
                <a:ext uri="{FF2B5EF4-FFF2-40B4-BE49-F238E27FC236}">
                  <a16:creationId xmlns:a16="http://schemas.microsoft.com/office/drawing/2014/main" id="{F1B86C51-33E2-48FF-9547-3A29FA67738E}"/>
                </a:ext>
              </a:extLst>
            </p:cNvPr>
            <p:cNvGrpSpPr/>
            <p:nvPr/>
          </p:nvGrpSpPr>
          <p:grpSpPr>
            <a:xfrm>
              <a:off x="359228" y="775274"/>
              <a:ext cx="186612" cy="588386"/>
              <a:chOff x="223935" y="578498"/>
              <a:chExt cx="186612" cy="588386"/>
            </a:xfrm>
          </p:grpSpPr>
          <p:sp>
            <p:nvSpPr>
              <p:cNvPr id="128" name="Oval 127">
                <a:extLst>
                  <a:ext uri="{FF2B5EF4-FFF2-40B4-BE49-F238E27FC236}">
                    <a16:creationId xmlns:a16="http://schemas.microsoft.com/office/drawing/2014/main" id="{8D019249-3836-4543-9849-44A44636C5AC}"/>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29" name="Straight Connector 128">
                <a:extLst>
                  <a:ext uri="{FF2B5EF4-FFF2-40B4-BE49-F238E27FC236}">
                    <a16:creationId xmlns:a16="http://schemas.microsoft.com/office/drawing/2014/main" id="{5B94B1AE-00DF-4644-9AC4-CA987697E7DF}"/>
                  </a:ext>
                </a:extLst>
              </p:cNvPr>
              <p:cNvCxnSpPr>
                <a:cxnSpLocks/>
                <a:stCxn id="12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1F1D84E0-9BEC-4E6E-BD45-D38F69ACFFDE}"/>
                </a:ext>
              </a:extLst>
            </p:cNvPr>
            <p:cNvGrpSpPr/>
            <p:nvPr/>
          </p:nvGrpSpPr>
          <p:grpSpPr>
            <a:xfrm>
              <a:off x="359228" y="1363660"/>
              <a:ext cx="186612" cy="588386"/>
              <a:chOff x="223935" y="578498"/>
              <a:chExt cx="186612" cy="588386"/>
            </a:xfrm>
          </p:grpSpPr>
          <p:sp>
            <p:nvSpPr>
              <p:cNvPr id="126" name="Oval 125">
                <a:extLst>
                  <a:ext uri="{FF2B5EF4-FFF2-40B4-BE49-F238E27FC236}">
                    <a16:creationId xmlns:a16="http://schemas.microsoft.com/office/drawing/2014/main" id="{6BC05386-4822-43BD-99FD-5FA50157C9DC}"/>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27" name="Straight Connector 126">
                <a:extLst>
                  <a:ext uri="{FF2B5EF4-FFF2-40B4-BE49-F238E27FC236}">
                    <a16:creationId xmlns:a16="http://schemas.microsoft.com/office/drawing/2014/main" id="{35C0BCD6-31FB-4E7B-9D62-65C9F0699DCB}"/>
                  </a:ext>
                </a:extLst>
              </p:cNvPr>
              <p:cNvCxnSpPr>
                <a:cxnSpLocks/>
                <a:stCxn id="12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D7361F72-B9FA-4213-9143-B532A7EE6DE3}"/>
                </a:ext>
              </a:extLst>
            </p:cNvPr>
            <p:cNvGrpSpPr/>
            <p:nvPr/>
          </p:nvGrpSpPr>
          <p:grpSpPr>
            <a:xfrm>
              <a:off x="359228" y="1952046"/>
              <a:ext cx="186612" cy="588386"/>
              <a:chOff x="223935" y="578498"/>
              <a:chExt cx="186612" cy="588386"/>
            </a:xfrm>
          </p:grpSpPr>
          <p:sp>
            <p:nvSpPr>
              <p:cNvPr id="124" name="Oval 123">
                <a:extLst>
                  <a:ext uri="{FF2B5EF4-FFF2-40B4-BE49-F238E27FC236}">
                    <a16:creationId xmlns:a16="http://schemas.microsoft.com/office/drawing/2014/main" id="{D22A7A7D-589F-41D2-A375-8738AFB3D053}"/>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25" name="Straight Connector 124">
                <a:extLst>
                  <a:ext uri="{FF2B5EF4-FFF2-40B4-BE49-F238E27FC236}">
                    <a16:creationId xmlns:a16="http://schemas.microsoft.com/office/drawing/2014/main" id="{E880E959-EDA3-4518-B189-D78BF62BF5D8}"/>
                  </a:ext>
                </a:extLst>
              </p:cNvPr>
              <p:cNvCxnSpPr>
                <a:cxnSpLocks/>
                <a:stCxn id="12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08" name="Group 107">
              <a:extLst>
                <a:ext uri="{FF2B5EF4-FFF2-40B4-BE49-F238E27FC236}">
                  <a16:creationId xmlns:a16="http://schemas.microsoft.com/office/drawing/2014/main" id="{1ED75462-3EE0-4F82-9724-523425551925}"/>
                </a:ext>
              </a:extLst>
            </p:cNvPr>
            <p:cNvGrpSpPr/>
            <p:nvPr/>
          </p:nvGrpSpPr>
          <p:grpSpPr>
            <a:xfrm>
              <a:off x="356234" y="2540432"/>
              <a:ext cx="186612" cy="588386"/>
              <a:chOff x="223935" y="578498"/>
              <a:chExt cx="186612" cy="588386"/>
            </a:xfrm>
          </p:grpSpPr>
          <p:sp>
            <p:nvSpPr>
              <p:cNvPr id="122" name="Oval 121">
                <a:extLst>
                  <a:ext uri="{FF2B5EF4-FFF2-40B4-BE49-F238E27FC236}">
                    <a16:creationId xmlns:a16="http://schemas.microsoft.com/office/drawing/2014/main" id="{F2B8005D-E91A-43F2-9260-C1D80E5862B8}"/>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23" name="Straight Connector 122">
                <a:extLst>
                  <a:ext uri="{FF2B5EF4-FFF2-40B4-BE49-F238E27FC236}">
                    <a16:creationId xmlns:a16="http://schemas.microsoft.com/office/drawing/2014/main" id="{444DF9E6-A0FD-4EF7-B7A1-9C3C0642815D}"/>
                  </a:ext>
                </a:extLst>
              </p:cNvPr>
              <p:cNvCxnSpPr>
                <a:cxnSpLocks/>
                <a:stCxn id="12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09" name="Group 108">
              <a:extLst>
                <a:ext uri="{FF2B5EF4-FFF2-40B4-BE49-F238E27FC236}">
                  <a16:creationId xmlns:a16="http://schemas.microsoft.com/office/drawing/2014/main" id="{04056D52-6E8F-4ECB-9191-9910C0074F76}"/>
                </a:ext>
              </a:extLst>
            </p:cNvPr>
            <p:cNvGrpSpPr/>
            <p:nvPr/>
          </p:nvGrpSpPr>
          <p:grpSpPr>
            <a:xfrm>
              <a:off x="356234" y="3072285"/>
              <a:ext cx="186612" cy="588386"/>
              <a:chOff x="223935" y="578498"/>
              <a:chExt cx="186612" cy="588386"/>
            </a:xfrm>
          </p:grpSpPr>
          <p:sp>
            <p:nvSpPr>
              <p:cNvPr id="120" name="Oval 119">
                <a:extLst>
                  <a:ext uri="{FF2B5EF4-FFF2-40B4-BE49-F238E27FC236}">
                    <a16:creationId xmlns:a16="http://schemas.microsoft.com/office/drawing/2014/main" id="{D62A03F0-2AE3-4150-8733-07B36C7F9CBF}"/>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21" name="Straight Connector 120">
                <a:extLst>
                  <a:ext uri="{FF2B5EF4-FFF2-40B4-BE49-F238E27FC236}">
                    <a16:creationId xmlns:a16="http://schemas.microsoft.com/office/drawing/2014/main" id="{B8BFFD6F-E991-418B-A1CC-117A0A598FC5}"/>
                  </a:ext>
                </a:extLst>
              </p:cNvPr>
              <p:cNvCxnSpPr>
                <a:cxnSpLocks/>
                <a:stCxn id="120"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10" name="Group 109">
              <a:extLst>
                <a:ext uri="{FF2B5EF4-FFF2-40B4-BE49-F238E27FC236}">
                  <a16:creationId xmlns:a16="http://schemas.microsoft.com/office/drawing/2014/main" id="{BFD2C5DB-6100-4C12-86AE-52039D47B3A3}"/>
                </a:ext>
              </a:extLst>
            </p:cNvPr>
            <p:cNvGrpSpPr/>
            <p:nvPr/>
          </p:nvGrpSpPr>
          <p:grpSpPr>
            <a:xfrm>
              <a:off x="356234" y="3644016"/>
              <a:ext cx="186612" cy="588386"/>
              <a:chOff x="223935" y="578498"/>
              <a:chExt cx="186612" cy="588386"/>
            </a:xfrm>
          </p:grpSpPr>
          <p:sp>
            <p:nvSpPr>
              <p:cNvPr id="118" name="Oval 117">
                <a:extLst>
                  <a:ext uri="{FF2B5EF4-FFF2-40B4-BE49-F238E27FC236}">
                    <a16:creationId xmlns:a16="http://schemas.microsoft.com/office/drawing/2014/main" id="{B2D6AE37-B77E-45B5-BACC-C0F41284257B}"/>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19" name="Straight Connector 118">
                <a:extLst>
                  <a:ext uri="{FF2B5EF4-FFF2-40B4-BE49-F238E27FC236}">
                    <a16:creationId xmlns:a16="http://schemas.microsoft.com/office/drawing/2014/main" id="{AE0EF76F-9C48-43E4-8769-B2FA97D7977B}"/>
                  </a:ext>
                </a:extLst>
              </p:cNvPr>
              <p:cNvCxnSpPr>
                <a:cxnSpLocks/>
                <a:stCxn id="11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11" name="Group 110">
              <a:extLst>
                <a:ext uri="{FF2B5EF4-FFF2-40B4-BE49-F238E27FC236}">
                  <a16:creationId xmlns:a16="http://schemas.microsoft.com/office/drawing/2014/main" id="{8B3B7BCD-7DFF-47C3-9D5B-F26D8AD3BBFF}"/>
                </a:ext>
              </a:extLst>
            </p:cNvPr>
            <p:cNvGrpSpPr/>
            <p:nvPr/>
          </p:nvGrpSpPr>
          <p:grpSpPr>
            <a:xfrm>
              <a:off x="350546" y="4216318"/>
              <a:ext cx="186612" cy="588386"/>
              <a:chOff x="223935" y="578498"/>
              <a:chExt cx="186612" cy="588386"/>
            </a:xfrm>
          </p:grpSpPr>
          <p:sp>
            <p:nvSpPr>
              <p:cNvPr id="116" name="Oval 115">
                <a:extLst>
                  <a:ext uri="{FF2B5EF4-FFF2-40B4-BE49-F238E27FC236}">
                    <a16:creationId xmlns:a16="http://schemas.microsoft.com/office/drawing/2014/main" id="{E726117A-5477-4244-A6E8-9BB8AE7EB504}"/>
                  </a:ext>
                </a:extLst>
              </p:cNvPr>
              <p:cNvSpPr/>
              <p:nvPr/>
            </p:nvSpPr>
            <p:spPr>
              <a:xfrm>
                <a:off x="223935" y="578498"/>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17" name="Straight Connector 116">
                <a:extLst>
                  <a:ext uri="{FF2B5EF4-FFF2-40B4-BE49-F238E27FC236}">
                    <a16:creationId xmlns:a16="http://schemas.microsoft.com/office/drawing/2014/main" id="{EAFD3AA3-5593-4D9D-A10B-B12130FF4D08}"/>
                  </a:ext>
                </a:extLst>
              </p:cNvPr>
              <p:cNvCxnSpPr>
                <a:cxnSpLocks/>
                <a:stCxn id="11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12" name="Group 111">
              <a:extLst>
                <a:ext uri="{FF2B5EF4-FFF2-40B4-BE49-F238E27FC236}">
                  <a16:creationId xmlns:a16="http://schemas.microsoft.com/office/drawing/2014/main" id="{DFAB8E74-2E27-4C86-B83B-AD40B344C32A}"/>
                </a:ext>
              </a:extLst>
            </p:cNvPr>
            <p:cNvGrpSpPr/>
            <p:nvPr/>
          </p:nvGrpSpPr>
          <p:grpSpPr>
            <a:xfrm>
              <a:off x="350546" y="4731556"/>
              <a:ext cx="186612" cy="588386"/>
              <a:chOff x="223935" y="578498"/>
              <a:chExt cx="186612" cy="588386"/>
            </a:xfrm>
          </p:grpSpPr>
          <p:sp>
            <p:nvSpPr>
              <p:cNvPr id="114" name="Oval 113">
                <a:extLst>
                  <a:ext uri="{FF2B5EF4-FFF2-40B4-BE49-F238E27FC236}">
                    <a16:creationId xmlns:a16="http://schemas.microsoft.com/office/drawing/2014/main" id="{1B4D2C6F-486E-4C17-AD8E-99951FEEC2EB}"/>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115" name="Straight Connector 114">
                <a:extLst>
                  <a:ext uri="{FF2B5EF4-FFF2-40B4-BE49-F238E27FC236}">
                    <a16:creationId xmlns:a16="http://schemas.microsoft.com/office/drawing/2014/main" id="{37B072B4-FEAB-4FB2-96B6-16B02A745B2D}"/>
                  </a:ext>
                </a:extLst>
              </p:cNvPr>
              <p:cNvCxnSpPr>
                <a:cxnSpLocks/>
                <a:stCxn id="11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113" name="Oval 112">
              <a:extLst>
                <a:ext uri="{FF2B5EF4-FFF2-40B4-BE49-F238E27FC236}">
                  <a16:creationId xmlns:a16="http://schemas.microsoft.com/office/drawing/2014/main" id="{5E7CE3D1-E1FE-4266-8CDE-1B3E53BA5361}"/>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130" name="TextBox 129">
            <a:extLst>
              <a:ext uri="{FF2B5EF4-FFF2-40B4-BE49-F238E27FC236}">
                <a16:creationId xmlns:a16="http://schemas.microsoft.com/office/drawing/2014/main" id="{9CA7ADC2-B12D-48A3-9D7C-B240564C2317}"/>
              </a:ext>
            </a:extLst>
          </p:cNvPr>
          <p:cNvSpPr txBox="1"/>
          <p:nvPr/>
        </p:nvSpPr>
        <p:spPr>
          <a:xfrm>
            <a:off x="195644" y="124285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1990</a:t>
            </a:r>
          </a:p>
        </p:txBody>
      </p:sp>
      <p:sp>
        <p:nvSpPr>
          <p:cNvPr id="131" name="TextBox 130">
            <a:extLst>
              <a:ext uri="{FF2B5EF4-FFF2-40B4-BE49-F238E27FC236}">
                <a16:creationId xmlns:a16="http://schemas.microsoft.com/office/drawing/2014/main" id="{0E14FC4C-0421-433E-BD6B-33D409638AF5}"/>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132" name="TextBox 131">
            <a:extLst>
              <a:ext uri="{FF2B5EF4-FFF2-40B4-BE49-F238E27FC236}">
                <a16:creationId xmlns:a16="http://schemas.microsoft.com/office/drawing/2014/main" id="{3914BEF7-7F06-4A51-A6D9-9908AFDD452F}"/>
              </a:ext>
            </a:extLst>
          </p:cNvPr>
          <p:cNvSpPr txBox="1"/>
          <p:nvPr/>
        </p:nvSpPr>
        <p:spPr>
          <a:xfrm>
            <a:off x="195643" y="1829110"/>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1993</a:t>
            </a:r>
          </a:p>
        </p:txBody>
      </p:sp>
      <p:sp>
        <p:nvSpPr>
          <p:cNvPr id="133" name="TextBox 132">
            <a:extLst>
              <a:ext uri="{FF2B5EF4-FFF2-40B4-BE49-F238E27FC236}">
                <a16:creationId xmlns:a16="http://schemas.microsoft.com/office/drawing/2014/main" id="{69DE2513-72BB-47E7-A6CA-23FE6A4EE078}"/>
              </a:ext>
            </a:extLst>
          </p:cNvPr>
          <p:cNvSpPr txBox="1"/>
          <p:nvPr/>
        </p:nvSpPr>
        <p:spPr>
          <a:xfrm>
            <a:off x="195642" y="241536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1994</a:t>
            </a:r>
          </a:p>
        </p:txBody>
      </p:sp>
      <p:sp>
        <p:nvSpPr>
          <p:cNvPr id="134" name="TextBox 133">
            <a:extLst>
              <a:ext uri="{FF2B5EF4-FFF2-40B4-BE49-F238E27FC236}">
                <a16:creationId xmlns:a16="http://schemas.microsoft.com/office/drawing/2014/main" id="{3C681288-01E0-433C-9FE9-ED2DB2418C0D}"/>
              </a:ext>
            </a:extLst>
          </p:cNvPr>
          <p:cNvSpPr txBox="1"/>
          <p:nvPr/>
        </p:nvSpPr>
        <p:spPr>
          <a:xfrm>
            <a:off x="185343" y="3000896"/>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1996</a:t>
            </a:r>
          </a:p>
        </p:txBody>
      </p:sp>
      <p:sp>
        <p:nvSpPr>
          <p:cNvPr id="135" name="TextBox 134">
            <a:extLst>
              <a:ext uri="{FF2B5EF4-FFF2-40B4-BE49-F238E27FC236}">
                <a16:creationId xmlns:a16="http://schemas.microsoft.com/office/drawing/2014/main" id="{11ECED5E-121E-4978-89D4-46D2D04B4921}"/>
              </a:ext>
            </a:extLst>
          </p:cNvPr>
          <p:cNvSpPr txBox="1"/>
          <p:nvPr/>
        </p:nvSpPr>
        <p:spPr>
          <a:xfrm>
            <a:off x="185342" y="353957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2001</a:t>
            </a:r>
          </a:p>
        </p:txBody>
      </p:sp>
      <p:sp>
        <p:nvSpPr>
          <p:cNvPr id="136" name="TextBox 135">
            <a:extLst>
              <a:ext uri="{FF2B5EF4-FFF2-40B4-BE49-F238E27FC236}">
                <a16:creationId xmlns:a16="http://schemas.microsoft.com/office/drawing/2014/main" id="{C00A25C9-D9D1-4123-B2E6-635F7C374650}"/>
              </a:ext>
            </a:extLst>
          </p:cNvPr>
          <p:cNvSpPr txBox="1"/>
          <p:nvPr/>
        </p:nvSpPr>
        <p:spPr>
          <a:xfrm>
            <a:off x="185342" y="4085485"/>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2002</a:t>
            </a:r>
          </a:p>
        </p:txBody>
      </p:sp>
      <p:sp>
        <p:nvSpPr>
          <p:cNvPr id="137" name="TextBox 136">
            <a:extLst>
              <a:ext uri="{FF2B5EF4-FFF2-40B4-BE49-F238E27FC236}">
                <a16:creationId xmlns:a16="http://schemas.microsoft.com/office/drawing/2014/main" id="{D4461CC3-E03D-4CAE-B177-4DBEE7C607ED}"/>
              </a:ext>
            </a:extLst>
          </p:cNvPr>
          <p:cNvSpPr txBox="1"/>
          <p:nvPr/>
        </p:nvSpPr>
        <p:spPr>
          <a:xfrm>
            <a:off x="182268" y="4677916"/>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2009</a:t>
            </a:r>
          </a:p>
        </p:txBody>
      </p:sp>
      <p:sp>
        <p:nvSpPr>
          <p:cNvPr id="43" name="TextBox 42">
            <a:extLst>
              <a:ext uri="{FF2B5EF4-FFF2-40B4-BE49-F238E27FC236}">
                <a16:creationId xmlns:a16="http://schemas.microsoft.com/office/drawing/2014/main" id="{C82CEB97-6923-47C9-9F5B-788328EF55E5}"/>
              </a:ext>
            </a:extLst>
          </p:cNvPr>
          <p:cNvSpPr txBox="1"/>
          <p:nvPr/>
        </p:nvSpPr>
        <p:spPr>
          <a:xfrm>
            <a:off x="2350630" y="5725306"/>
            <a:ext cx="9193671" cy="338554"/>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https://scholarworks.csun.edu/bitstream/handle/10211.2/2792/CAgeographer2009_p86-106.pdf;sequence=1</a:t>
            </a:r>
          </a:p>
        </p:txBody>
      </p:sp>
    </p:spTree>
    <p:extLst>
      <p:ext uri="{BB962C8B-B14F-4D97-AF65-F5344CB8AC3E}">
        <p14:creationId xmlns:p14="http://schemas.microsoft.com/office/powerpoint/2010/main" val="20856164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24E28-EEF2-4772-B005-92EEA3428490}"/>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Ebola crisis</a:t>
            </a:r>
          </a:p>
        </p:txBody>
      </p:sp>
      <p:sp>
        <p:nvSpPr>
          <p:cNvPr id="3" name="Content Placeholder 2">
            <a:extLst>
              <a:ext uri="{FF2B5EF4-FFF2-40B4-BE49-F238E27FC236}">
                <a16:creationId xmlns:a16="http://schemas.microsoft.com/office/drawing/2014/main" id="{2C49CB20-E857-48D4-8D7F-74D45817AD24}"/>
              </a:ext>
            </a:extLst>
          </p:cNvPr>
          <p:cNvSpPr>
            <a:spLocks noGrp="1"/>
          </p:cNvSpPr>
          <p:nvPr>
            <p:ph idx="1"/>
          </p:nvPr>
        </p:nvSpPr>
        <p:spPr/>
        <p:txBody>
          <a:bodyPr>
            <a:normAutofit fontScale="92500" lnSpcReduction="20000"/>
          </a:bodyPr>
          <a:lstStyle/>
          <a:p>
            <a:r>
              <a:rPr lang="en-GB" dirty="0">
                <a:latin typeface="Times New Roman" panose="02020603050405020304" pitchFamily="18" charset="0"/>
                <a:cs typeface="Times New Roman" panose="02020603050405020304" pitchFamily="18" charset="0"/>
              </a:rPr>
              <a:t>Organisations involved: WHO</a:t>
            </a:r>
          </a:p>
          <a:p>
            <a:r>
              <a:rPr lang="en-GB" dirty="0">
                <a:latin typeface="Times New Roman" panose="02020603050405020304" pitchFamily="18" charset="0"/>
                <a:cs typeface="Times New Roman" panose="02020603050405020304" pitchFamily="18" charset="0"/>
              </a:rPr>
              <a:t>During 2013 to 2019 Ebola crisis, health and government agencies used GIS to understanding the virus by help in determining it’s causes, origin and trace how it travels. To help fight the outbreak, the WHO published live maps of ‘conformed cases in South-Saharan Africa’.</a:t>
            </a:r>
          </a:p>
          <a:p>
            <a:r>
              <a:rPr lang="en-GB" dirty="0">
                <a:latin typeface="Times New Roman" panose="02020603050405020304" pitchFamily="18" charset="0"/>
                <a:cs typeface="Times New Roman" panose="02020603050405020304" pitchFamily="18" charset="0"/>
              </a:rPr>
              <a:t>Agencies also used mapping technology to site emergency Ebola treatment </a:t>
            </a:r>
            <a:r>
              <a:rPr lang="en-GB" dirty="0" err="1">
                <a:latin typeface="Times New Roman" panose="02020603050405020304" pitchFamily="18" charset="0"/>
                <a:cs typeface="Times New Roman" panose="02020603050405020304" pitchFamily="18" charset="0"/>
              </a:rPr>
              <a:t>centers</a:t>
            </a:r>
            <a:r>
              <a:rPr lang="en-GB" dirty="0">
                <a:latin typeface="Times New Roman" panose="02020603050405020304" pitchFamily="18" charset="0"/>
                <a:cs typeface="Times New Roman" panose="02020603050405020304" pitchFamily="18" charset="0"/>
              </a:rPr>
              <a:t>, manage bed capacity and care accessibility.</a:t>
            </a:r>
          </a:p>
          <a:p>
            <a:r>
              <a:rPr lang="en-GB" dirty="0">
                <a:latin typeface="Times New Roman" panose="02020603050405020304" pitchFamily="18" charset="0"/>
                <a:cs typeface="Times New Roman" panose="02020603050405020304" pitchFamily="18" charset="0"/>
              </a:rPr>
              <a:t>Outbreak declared an international public health emergency and precipitated coordinated response that include data collection using apps on mobile.</a:t>
            </a:r>
          </a:p>
          <a:p>
            <a:r>
              <a:rPr lang="en-GB" dirty="0">
                <a:latin typeface="Times New Roman" panose="02020603050405020304" pitchFamily="18" charset="0"/>
                <a:cs typeface="Times New Roman" panose="02020603050405020304" pitchFamily="18" charset="0"/>
              </a:rPr>
              <a:t>Health agencies also included layer with local religious </a:t>
            </a:r>
            <a:r>
              <a:rPr lang="en-GB" dirty="0" err="1">
                <a:latin typeface="Times New Roman" panose="02020603050405020304" pitchFamily="18" charset="0"/>
                <a:cs typeface="Times New Roman" panose="02020603050405020304" pitchFamily="18" charset="0"/>
              </a:rPr>
              <a:t>center</a:t>
            </a:r>
            <a:r>
              <a:rPr lang="en-GB" dirty="0">
                <a:latin typeface="Times New Roman" panose="02020603050405020304" pitchFamily="18" charset="0"/>
                <a:cs typeface="Times New Roman" panose="02020603050405020304" pitchFamily="18" charset="0"/>
              </a:rPr>
              <a:t> for safe and dignified burials and keep track of the location of teams who were educating people about the burial methodology.</a:t>
            </a:r>
          </a:p>
        </p:txBody>
      </p:sp>
      <p:sp>
        <p:nvSpPr>
          <p:cNvPr id="4" name="TextBox 3">
            <a:extLst>
              <a:ext uri="{FF2B5EF4-FFF2-40B4-BE49-F238E27FC236}">
                <a16:creationId xmlns:a16="http://schemas.microsoft.com/office/drawing/2014/main" id="{D3F9CC47-B6C5-4D49-8FFA-59E782D12211}"/>
              </a:ext>
            </a:extLst>
          </p:cNvPr>
          <p:cNvSpPr txBox="1"/>
          <p:nvPr/>
        </p:nvSpPr>
        <p:spPr>
          <a:xfrm>
            <a:off x="5054787" y="6383585"/>
            <a:ext cx="7003329" cy="338554"/>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Source: https://www.esri.com/about/newsroom/blog/maps-that-mitigate-epidemics/</a:t>
            </a:r>
          </a:p>
        </p:txBody>
      </p:sp>
      <p:grpSp>
        <p:nvGrpSpPr>
          <p:cNvPr id="5" name="Group 4">
            <a:extLst>
              <a:ext uri="{FF2B5EF4-FFF2-40B4-BE49-F238E27FC236}">
                <a16:creationId xmlns:a16="http://schemas.microsoft.com/office/drawing/2014/main" id="{ED8E26B6-12C0-4ED7-A9EC-3C28ED663803}"/>
              </a:ext>
            </a:extLst>
          </p:cNvPr>
          <p:cNvGrpSpPr/>
          <p:nvPr/>
        </p:nvGrpSpPr>
        <p:grpSpPr>
          <a:xfrm>
            <a:off x="70952" y="794140"/>
            <a:ext cx="198636" cy="5269720"/>
            <a:chOff x="347204" y="235202"/>
            <a:chExt cx="198636" cy="5269720"/>
          </a:xfrm>
        </p:grpSpPr>
        <p:sp>
          <p:nvSpPr>
            <p:cNvPr id="6" name="Oval 5">
              <a:extLst>
                <a:ext uri="{FF2B5EF4-FFF2-40B4-BE49-F238E27FC236}">
                  <a16:creationId xmlns:a16="http://schemas.microsoft.com/office/drawing/2014/main" id="{6C3A94E0-FE4F-46B1-8021-CB73A2712F22}"/>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7" name="Straight Connector 6">
              <a:extLst>
                <a:ext uri="{FF2B5EF4-FFF2-40B4-BE49-F238E27FC236}">
                  <a16:creationId xmlns:a16="http://schemas.microsoft.com/office/drawing/2014/main" id="{04A9CDB2-2638-473D-A1D8-EBBDAFE2872B}"/>
                </a:ext>
              </a:extLst>
            </p:cNvPr>
            <p:cNvCxnSpPr>
              <a:cxnSpLocks/>
              <a:stCxn id="6"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8" name="Group 7">
              <a:extLst>
                <a:ext uri="{FF2B5EF4-FFF2-40B4-BE49-F238E27FC236}">
                  <a16:creationId xmlns:a16="http://schemas.microsoft.com/office/drawing/2014/main" id="{D5AB145B-1F6C-42CA-BA7F-0A97112AB783}"/>
                </a:ext>
              </a:extLst>
            </p:cNvPr>
            <p:cNvGrpSpPr/>
            <p:nvPr/>
          </p:nvGrpSpPr>
          <p:grpSpPr>
            <a:xfrm>
              <a:off x="359228" y="775274"/>
              <a:ext cx="186612" cy="588386"/>
              <a:chOff x="223935" y="578498"/>
              <a:chExt cx="186612" cy="588386"/>
            </a:xfrm>
          </p:grpSpPr>
          <p:sp>
            <p:nvSpPr>
              <p:cNvPr id="31" name="Oval 30">
                <a:extLst>
                  <a:ext uri="{FF2B5EF4-FFF2-40B4-BE49-F238E27FC236}">
                    <a16:creationId xmlns:a16="http://schemas.microsoft.com/office/drawing/2014/main" id="{3F16E55B-363F-4859-A173-36E8EC4165B7}"/>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93D940A6-16C5-455B-AF1F-5329903B42EF}"/>
                  </a:ext>
                </a:extLst>
              </p:cNvPr>
              <p:cNvCxnSpPr>
                <a:cxnSpLocks/>
                <a:stCxn id="3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9" name="Group 8">
              <a:extLst>
                <a:ext uri="{FF2B5EF4-FFF2-40B4-BE49-F238E27FC236}">
                  <a16:creationId xmlns:a16="http://schemas.microsoft.com/office/drawing/2014/main" id="{98F5A0EE-EBC0-4B4C-85E5-FB06ED3ABD84}"/>
                </a:ext>
              </a:extLst>
            </p:cNvPr>
            <p:cNvGrpSpPr/>
            <p:nvPr/>
          </p:nvGrpSpPr>
          <p:grpSpPr>
            <a:xfrm>
              <a:off x="359228" y="1363660"/>
              <a:ext cx="186612" cy="588386"/>
              <a:chOff x="223935" y="578498"/>
              <a:chExt cx="186612" cy="588386"/>
            </a:xfrm>
          </p:grpSpPr>
          <p:sp>
            <p:nvSpPr>
              <p:cNvPr id="29" name="Oval 28">
                <a:extLst>
                  <a:ext uri="{FF2B5EF4-FFF2-40B4-BE49-F238E27FC236}">
                    <a16:creationId xmlns:a16="http://schemas.microsoft.com/office/drawing/2014/main" id="{FCF5325A-23A7-4847-BB4A-E4B1F9376B3D}"/>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30" name="Straight Connector 29">
                <a:extLst>
                  <a:ext uri="{FF2B5EF4-FFF2-40B4-BE49-F238E27FC236}">
                    <a16:creationId xmlns:a16="http://schemas.microsoft.com/office/drawing/2014/main" id="{868F6B71-51D6-41BC-8375-BDAD0834E2D3}"/>
                  </a:ext>
                </a:extLst>
              </p:cNvPr>
              <p:cNvCxnSpPr>
                <a:cxnSpLocks/>
                <a:stCxn id="2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DA59922F-1C24-41E4-B63B-FF8100A76FDD}"/>
                </a:ext>
              </a:extLst>
            </p:cNvPr>
            <p:cNvGrpSpPr/>
            <p:nvPr/>
          </p:nvGrpSpPr>
          <p:grpSpPr>
            <a:xfrm>
              <a:off x="359228" y="1952046"/>
              <a:ext cx="186612" cy="588386"/>
              <a:chOff x="223935" y="578498"/>
              <a:chExt cx="186612" cy="588386"/>
            </a:xfrm>
          </p:grpSpPr>
          <p:sp>
            <p:nvSpPr>
              <p:cNvPr id="27" name="Oval 26">
                <a:extLst>
                  <a:ext uri="{FF2B5EF4-FFF2-40B4-BE49-F238E27FC236}">
                    <a16:creationId xmlns:a16="http://schemas.microsoft.com/office/drawing/2014/main" id="{6D01F3B6-8CA0-4B7E-B4E4-A313BD192D6E}"/>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8" name="Straight Connector 27">
                <a:extLst>
                  <a:ext uri="{FF2B5EF4-FFF2-40B4-BE49-F238E27FC236}">
                    <a16:creationId xmlns:a16="http://schemas.microsoft.com/office/drawing/2014/main" id="{928F3792-132B-4E93-A2D1-986632785BBE}"/>
                  </a:ext>
                </a:extLst>
              </p:cNvPr>
              <p:cNvCxnSpPr>
                <a:cxnSpLocks/>
                <a:stCxn id="2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2D508897-3E51-4224-AEC0-AC793DB8E400}"/>
                </a:ext>
              </a:extLst>
            </p:cNvPr>
            <p:cNvGrpSpPr/>
            <p:nvPr/>
          </p:nvGrpSpPr>
          <p:grpSpPr>
            <a:xfrm>
              <a:off x="356234" y="2540432"/>
              <a:ext cx="186612" cy="588386"/>
              <a:chOff x="223935" y="578498"/>
              <a:chExt cx="186612" cy="588386"/>
            </a:xfrm>
          </p:grpSpPr>
          <p:sp>
            <p:nvSpPr>
              <p:cNvPr id="25" name="Oval 24">
                <a:extLst>
                  <a:ext uri="{FF2B5EF4-FFF2-40B4-BE49-F238E27FC236}">
                    <a16:creationId xmlns:a16="http://schemas.microsoft.com/office/drawing/2014/main" id="{B044D366-EF15-413D-A758-87523115BF95}"/>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6" name="Straight Connector 25">
                <a:extLst>
                  <a:ext uri="{FF2B5EF4-FFF2-40B4-BE49-F238E27FC236}">
                    <a16:creationId xmlns:a16="http://schemas.microsoft.com/office/drawing/2014/main" id="{19C5B1FA-AC7E-4608-B799-A697E23F1BD7}"/>
                  </a:ext>
                </a:extLst>
              </p:cNvPr>
              <p:cNvCxnSpPr>
                <a:cxnSpLocks/>
                <a:stCxn id="25"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4B542DFA-593D-4A42-933D-6A062188C66E}"/>
                </a:ext>
              </a:extLst>
            </p:cNvPr>
            <p:cNvGrpSpPr/>
            <p:nvPr/>
          </p:nvGrpSpPr>
          <p:grpSpPr>
            <a:xfrm>
              <a:off x="356234" y="3072285"/>
              <a:ext cx="186612" cy="588386"/>
              <a:chOff x="223935" y="578498"/>
              <a:chExt cx="186612" cy="588386"/>
            </a:xfrm>
          </p:grpSpPr>
          <p:sp>
            <p:nvSpPr>
              <p:cNvPr id="23" name="Oval 22">
                <a:extLst>
                  <a:ext uri="{FF2B5EF4-FFF2-40B4-BE49-F238E27FC236}">
                    <a16:creationId xmlns:a16="http://schemas.microsoft.com/office/drawing/2014/main" id="{541DA91E-4A91-4CA6-B983-42B2409B3375}"/>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4" name="Straight Connector 23">
                <a:extLst>
                  <a:ext uri="{FF2B5EF4-FFF2-40B4-BE49-F238E27FC236}">
                    <a16:creationId xmlns:a16="http://schemas.microsoft.com/office/drawing/2014/main" id="{6ACC3B8D-215E-44D2-B833-32D6F79C7F61}"/>
                  </a:ext>
                </a:extLst>
              </p:cNvPr>
              <p:cNvCxnSpPr>
                <a:cxnSpLocks/>
                <a:stCxn id="23"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77AF53ED-940A-469D-9EB5-00F4BE2C8DCC}"/>
                </a:ext>
              </a:extLst>
            </p:cNvPr>
            <p:cNvGrpSpPr/>
            <p:nvPr/>
          </p:nvGrpSpPr>
          <p:grpSpPr>
            <a:xfrm>
              <a:off x="356234" y="3644016"/>
              <a:ext cx="186612" cy="588386"/>
              <a:chOff x="223935" y="578498"/>
              <a:chExt cx="186612" cy="588386"/>
            </a:xfrm>
          </p:grpSpPr>
          <p:sp>
            <p:nvSpPr>
              <p:cNvPr id="21" name="Oval 20">
                <a:extLst>
                  <a:ext uri="{FF2B5EF4-FFF2-40B4-BE49-F238E27FC236}">
                    <a16:creationId xmlns:a16="http://schemas.microsoft.com/office/drawing/2014/main" id="{6EF7F4A4-EEC4-4D0E-93C0-D92900BB2979}"/>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2" name="Straight Connector 21">
                <a:extLst>
                  <a:ext uri="{FF2B5EF4-FFF2-40B4-BE49-F238E27FC236}">
                    <a16:creationId xmlns:a16="http://schemas.microsoft.com/office/drawing/2014/main" id="{3E7FFEFA-BD22-4C57-BDC2-433517FF032A}"/>
                  </a:ext>
                </a:extLst>
              </p:cNvPr>
              <p:cNvCxnSpPr>
                <a:cxnSpLocks/>
                <a:stCxn id="2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4" name="Group 13">
              <a:extLst>
                <a:ext uri="{FF2B5EF4-FFF2-40B4-BE49-F238E27FC236}">
                  <a16:creationId xmlns:a16="http://schemas.microsoft.com/office/drawing/2014/main" id="{4E300155-18CF-4626-92DB-491209095526}"/>
                </a:ext>
              </a:extLst>
            </p:cNvPr>
            <p:cNvGrpSpPr/>
            <p:nvPr/>
          </p:nvGrpSpPr>
          <p:grpSpPr>
            <a:xfrm>
              <a:off x="350546" y="4216318"/>
              <a:ext cx="186612" cy="588386"/>
              <a:chOff x="223935" y="578498"/>
              <a:chExt cx="186612" cy="588386"/>
            </a:xfrm>
          </p:grpSpPr>
          <p:sp>
            <p:nvSpPr>
              <p:cNvPr id="19" name="Oval 18">
                <a:extLst>
                  <a:ext uri="{FF2B5EF4-FFF2-40B4-BE49-F238E27FC236}">
                    <a16:creationId xmlns:a16="http://schemas.microsoft.com/office/drawing/2014/main" id="{D486CDDD-5DA0-417B-90CE-979602E54939}"/>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0" name="Straight Connector 19">
                <a:extLst>
                  <a:ext uri="{FF2B5EF4-FFF2-40B4-BE49-F238E27FC236}">
                    <a16:creationId xmlns:a16="http://schemas.microsoft.com/office/drawing/2014/main" id="{62E0BBB1-CA24-4972-93F3-AF87B3D87DA4}"/>
                  </a:ext>
                </a:extLst>
              </p:cNvPr>
              <p:cNvCxnSpPr>
                <a:cxnSpLocks/>
                <a:stCxn id="1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5" name="Group 14">
              <a:extLst>
                <a:ext uri="{FF2B5EF4-FFF2-40B4-BE49-F238E27FC236}">
                  <a16:creationId xmlns:a16="http://schemas.microsoft.com/office/drawing/2014/main" id="{139FCE11-D9A1-4442-A8AB-A00C8DA9AD37}"/>
                </a:ext>
              </a:extLst>
            </p:cNvPr>
            <p:cNvGrpSpPr/>
            <p:nvPr/>
          </p:nvGrpSpPr>
          <p:grpSpPr>
            <a:xfrm>
              <a:off x="350546" y="4731556"/>
              <a:ext cx="186612" cy="588386"/>
              <a:chOff x="223935" y="578498"/>
              <a:chExt cx="186612" cy="588386"/>
            </a:xfrm>
          </p:grpSpPr>
          <p:sp>
            <p:nvSpPr>
              <p:cNvPr id="17" name="Oval 16">
                <a:extLst>
                  <a:ext uri="{FF2B5EF4-FFF2-40B4-BE49-F238E27FC236}">
                    <a16:creationId xmlns:a16="http://schemas.microsoft.com/office/drawing/2014/main" id="{E612D677-E2FA-48AD-97EB-9C3CC711CBD2}"/>
                  </a:ext>
                </a:extLst>
              </p:cNvPr>
              <p:cNvSpPr/>
              <p:nvPr/>
            </p:nvSpPr>
            <p:spPr>
              <a:xfrm>
                <a:off x="223935" y="578498"/>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8" name="Straight Connector 17">
                <a:extLst>
                  <a:ext uri="{FF2B5EF4-FFF2-40B4-BE49-F238E27FC236}">
                    <a16:creationId xmlns:a16="http://schemas.microsoft.com/office/drawing/2014/main" id="{71AC9108-44D0-4B55-8DF2-D74A9240DB4D}"/>
                  </a:ext>
                </a:extLst>
              </p:cNvPr>
              <p:cNvCxnSpPr>
                <a:cxnSpLocks/>
                <a:stCxn id="1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16" name="Oval 15">
              <a:extLst>
                <a:ext uri="{FF2B5EF4-FFF2-40B4-BE49-F238E27FC236}">
                  <a16:creationId xmlns:a16="http://schemas.microsoft.com/office/drawing/2014/main" id="{032324E2-6536-4EBD-9C7A-FF7F7D4F0261}"/>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id="{E7B5EF51-418B-4FDC-AAAF-535F227A710D}"/>
              </a:ext>
            </a:extLst>
          </p:cNvPr>
          <p:cNvSpPr txBox="1"/>
          <p:nvPr/>
        </p:nvSpPr>
        <p:spPr>
          <a:xfrm>
            <a:off x="195644" y="124285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1990</a:t>
            </a:r>
          </a:p>
        </p:txBody>
      </p:sp>
      <p:sp>
        <p:nvSpPr>
          <p:cNvPr id="34" name="TextBox 33">
            <a:extLst>
              <a:ext uri="{FF2B5EF4-FFF2-40B4-BE49-F238E27FC236}">
                <a16:creationId xmlns:a16="http://schemas.microsoft.com/office/drawing/2014/main" id="{38C9E525-C1C7-418A-AAE0-4D06C1C938E5}"/>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35" name="TextBox 34">
            <a:extLst>
              <a:ext uri="{FF2B5EF4-FFF2-40B4-BE49-F238E27FC236}">
                <a16:creationId xmlns:a16="http://schemas.microsoft.com/office/drawing/2014/main" id="{4AB70365-26A8-481F-9F31-5EDBE647B90C}"/>
              </a:ext>
            </a:extLst>
          </p:cNvPr>
          <p:cNvSpPr txBox="1"/>
          <p:nvPr/>
        </p:nvSpPr>
        <p:spPr>
          <a:xfrm>
            <a:off x="195643" y="1829110"/>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1993</a:t>
            </a:r>
          </a:p>
        </p:txBody>
      </p:sp>
      <p:sp>
        <p:nvSpPr>
          <p:cNvPr id="36" name="TextBox 35">
            <a:extLst>
              <a:ext uri="{FF2B5EF4-FFF2-40B4-BE49-F238E27FC236}">
                <a16:creationId xmlns:a16="http://schemas.microsoft.com/office/drawing/2014/main" id="{5DE0774D-8B1C-46D7-8243-27BEA8B3A282}"/>
              </a:ext>
            </a:extLst>
          </p:cNvPr>
          <p:cNvSpPr txBox="1"/>
          <p:nvPr/>
        </p:nvSpPr>
        <p:spPr>
          <a:xfrm>
            <a:off x="195642" y="241536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1994</a:t>
            </a:r>
          </a:p>
        </p:txBody>
      </p:sp>
      <p:sp>
        <p:nvSpPr>
          <p:cNvPr id="37" name="TextBox 36">
            <a:extLst>
              <a:ext uri="{FF2B5EF4-FFF2-40B4-BE49-F238E27FC236}">
                <a16:creationId xmlns:a16="http://schemas.microsoft.com/office/drawing/2014/main" id="{1B2EC418-B41E-4FE6-80B7-2A51E3088443}"/>
              </a:ext>
            </a:extLst>
          </p:cNvPr>
          <p:cNvSpPr txBox="1"/>
          <p:nvPr/>
        </p:nvSpPr>
        <p:spPr>
          <a:xfrm>
            <a:off x="185343" y="3000896"/>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1996</a:t>
            </a:r>
          </a:p>
        </p:txBody>
      </p:sp>
      <p:sp>
        <p:nvSpPr>
          <p:cNvPr id="38" name="TextBox 37">
            <a:extLst>
              <a:ext uri="{FF2B5EF4-FFF2-40B4-BE49-F238E27FC236}">
                <a16:creationId xmlns:a16="http://schemas.microsoft.com/office/drawing/2014/main" id="{07B0BD01-39B0-4556-B7E3-AB155C46CA8B}"/>
              </a:ext>
            </a:extLst>
          </p:cNvPr>
          <p:cNvSpPr txBox="1"/>
          <p:nvPr/>
        </p:nvSpPr>
        <p:spPr>
          <a:xfrm>
            <a:off x="185342" y="353957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2001</a:t>
            </a:r>
          </a:p>
        </p:txBody>
      </p:sp>
      <p:sp>
        <p:nvSpPr>
          <p:cNvPr id="39" name="TextBox 38">
            <a:extLst>
              <a:ext uri="{FF2B5EF4-FFF2-40B4-BE49-F238E27FC236}">
                <a16:creationId xmlns:a16="http://schemas.microsoft.com/office/drawing/2014/main" id="{EFB35BE2-7E80-4B7F-BC21-42856A5EDCEE}"/>
              </a:ext>
            </a:extLst>
          </p:cNvPr>
          <p:cNvSpPr txBox="1"/>
          <p:nvPr/>
        </p:nvSpPr>
        <p:spPr>
          <a:xfrm>
            <a:off x="185342" y="4085485"/>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2002</a:t>
            </a:r>
          </a:p>
        </p:txBody>
      </p:sp>
      <p:sp>
        <p:nvSpPr>
          <p:cNvPr id="40" name="TextBox 39">
            <a:extLst>
              <a:ext uri="{FF2B5EF4-FFF2-40B4-BE49-F238E27FC236}">
                <a16:creationId xmlns:a16="http://schemas.microsoft.com/office/drawing/2014/main" id="{88455DED-9864-4CE3-B72D-DB569B9EC6F3}"/>
              </a:ext>
            </a:extLst>
          </p:cNvPr>
          <p:cNvSpPr txBox="1"/>
          <p:nvPr/>
        </p:nvSpPr>
        <p:spPr>
          <a:xfrm>
            <a:off x="182268" y="4677916"/>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2009</a:t>
            </a:r>
          </a:p>
        </p:txBody>
      </p:sp>
      <p:sp>
        <p:nvSpPr>
          <p:cNvPr id="41" name="TextBox 40">
            <a:extLst>
              <a:ext uri="{FF2B5EF4-FFF2-40B4-BE49-F238E27FC236}">
                <a16:creationId xmlns:a16="http://schemas.microsoft.com/office/drawing/2014/main" id="{DB1D54CB-32F4-4D03-9A30-DC6191EA8C64}"/>
              </a:ext>
            </a:extLst>
          </p:cNvPr>
          <p:cNvSpPr txBox="1"/>
          <p:nvPr/>
        </p:nvSpPr>
        <p:spPr>
          <a:xfrm>
            <a:off x="182268" y="5185531"/>
            <a:ext cx="954107"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2013-19</a:t>
            </a:r>
          </a:p>
        </p:txBody>
      </p:sp>
    </p:spTree>
    <p:extLst>
      <p:ext uri="{BB962C8B-B14F-4D97-AF65-F5344CB8AC3E}">
        <p14:creationId xmlns:p14="http://schemas.microsoft.com/office/powerpoint/2010/main" val="327720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2582A-5284-4E63-B91A-9FCFEDCA44CD}"/>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Zika Virus</a:t>
            </a:r>
          </a:p>
        </p:txBody>
      </p:sp>
      <p:sp>
        <p:nvSpPr>
          <p:cNvPr id="3" name="Content Placeholder 2">
            <a:extLst>
              <a:ext uri="{FF2B5EF4-FFF2-40B4-BE49-F238E27FC236}">
                <a16:creationId xmlns:a16="http://schemas.microsoft.com/office/drawing/2014/main" id="{651F79B9-A41B-4C8B-AA42-A236F27C21C0}"/>
              </a:ext>
            </a:extLst>
          </p:cNvPr>
          <p:cNvSpPr>
            <a:spLocks noGrp="1"/>
          </p:cNvSpPr>
          <p:nvPr>
            <p:ph idx="1"/>
          </p:nvPr>
        </p:nvSpPr>
        <p:spPr/>
        <p:txBody>
          <a:bodyPr>
            <a:normAutofit fontScale="92500" lnSpcReduction="20000"/>
          </a:bodyPr>
          <a:lstStyle/>
          <a:p>
            <a:r>
              <a:rPr lang="en-GB" dirty="0">
                <a:latin typeface="Times New Roman" panose="02020603050405020304" pitchFamily="18" charset="0"/>
                <a:cs typeface="Times New Roman" panose="02020603050405020304" pitchFamily="18" charset="0"/>
              </a:rPr>
              <a:t>Organisations Involved: National Aeronautics and Space Administration, WHO, CDC, Department of Health and Mental Hygiene(New York)</a:t>
            </a:r>
          </a:p>
          <a:p>
            <a:r>
              <a:rPr lang="en-GB" dirty="0">
                <a:latin typeface="Times New Roman" panose="02020603050405020304" pitchFamily="18" charset="0"/>
                <a:cs typeface="Times New Roman" panose="02020603050405020304" pitchFamily="18" charset="0"/>
              </a:rPr>
              <a:t>In 2015, Zika virus broke out in Brazil and quickly grew to epidemic level in many countries. Zika was a mosquito-borne virus and caused concern amongst pregnant woman as cause severe brain damage in </a:t>
            </a:r>
            <a:r>
              <a:rPr lang="en-GB" dirty="0" err="1">
                <a:latin typeface="Times New Roman" panose="02020603050405020304" pitchFamily="18" charset="0"/>
                <a:cs typeface="Times New Roman" panose="02020603050405020304" pitchFamily="18" charset="0"/>
              </a:rPr>
              <a:t>fetus</a:t>
            </a:r>
            <a:r>
              <a:rPr lang="en-GB" dirty="0">
                <a:latin typeface="Times New Roman" panose="02020603050405020304" pitchFamily="18" charset="0"/>
                <a:cs typeface="Times New Roman" panose="02020603050405020304" pitchFamily="18" charset="0"/>
              </a:rPr>
              <a:t> due to microcephaly.</a:t>
            </a:r>
          </a:p>
          <a:p>
            <a:r>
              <a:rPr lang="en-GB" dirty="0">
                <a:latin typeface="Times New Roman" panose="02020603050405020304" pitchFamily="18" charset="0"/>
                <a:cs typeface="Times New Roman" panose="02020603050405020304" pitchFamily="18" charset="0"/>
              </a:rPr>
              <a:t>NASA used GIS to forecast risk by modelling the conditions that create suitable habitats for the virus carrying mosquitos, such as temperature, water, tree cover density, elevation, precipitation and seasonal changes.</a:t>
            </a:r>
          </a:p>
          <a:p>
            <a:r>
              <a:rPr lang="en-GB" dirty="0">
                <a:latin typeface="Times New Roman" panose="02020603050405020304" pitchFamily="18" charset="0"/>
                <a:cs typeface="Times New Roman" panose="02020603050405020304" pitchFamily="18" charset="0"/>
              </a:rPr>
              <a:t>WHO and CDC used GIS to analyse data related to mosquito habitat to predict locations of Zika and population vulnerable to infection. </a:t>
            </a:r>
          </a:p>
          <a:p>
            <a:r>
              <a:rPr lang="en-GB" dirty="0">
                <a:latin typeface="Times New Roman" panose="02020603050405020304" pitchFamily="18" charset="0"/>
                <a:cs typeface="Times New Roman" panose="02020603050405020304" pitchFamily="18" charset="0"/>
              </a:rPr>
              <a:t>Department of Health and Mental Hygiene, New York used GIS to predict high risk areas and outreached neighbourhoods and clinics with pregnant women.</a:t>
            </a:r>
          </a:p>
        </p:txBody>
      </p:sp>
      <p:sp>
        <p:nvSpPr>
          <p:cNvPr id="4" name="TextBox 3">
            <a:extLst>
              <a:ext uri="{FF2B5EF4-FFF2-40B4-BE49-F238E27FC236}">
                <a16:creationId xmlns:a16="http://schemas.microsoft.com/office/drawing/2014/main" id="{6AFC0BBC-732E-4781-8B92-AD2F8E4DAB09}"/>
              </a:ext>
            </a:extLst>
          </p:cNvPr>
          <p:cNvSpPr txBox="1"/>
          <p:nvPr/>
        </p:nvSpPr>
        <p:spPr>
          <a:xfrm>
            <a:off x="5054787" y="6383585"/>
            <a:ext cx="7003329" cy="338554"/>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Source: https://www.esri.com/about/newsroom/blog/maps-that-mitigate-epidemics/</a:t>
            </a:r>
          </a:p>
        </p:txBody>
      </p:sp>
      <p:grpSp>
        <p:nvGrpSpPr>
          <p:cNvPr id="5" name="Group 4">
            <a:extLst>
              <a:ext uri="{FF2B5EF4-FFF2-40B4-BE49-F238E27FC236}">
                <a16:creationId xmlns:a16="http://schemas.microsoft.com/office/drawing/2014/main" id="{45E8F3AA-26D0-4634-8115-A9C548EFF1C9}"/>
              </a:ext>
            </a:extLst>
          </p:cNvPr>
          <p:cNvGrpSpPr/>
          <p:nvPr/>
        </p:nvGrpSpPr>
        <p:grpSpPr>
          <a:xfrm>
            <a:off x="70952" y="794140"/>
            <a:ext cx="198636" cy="5269720"/>
            <a:chOff x="347204" y="235202"/>
            <a:chExt cx="198636" cy="5269720"/>
          </a:xfrm>
        </p:grpSpPr>
        <p:sp>
          <p:nvSpPr>
            <p:cNvPr id="6" name="Oval 5">
              <a:extLst>
                <a:ext uri="{FF2B5EF4-FFF2-40B4-BE49-F238E27FC236}">
                  <a16:creationId xmlns:a16="http://schemas.microsoft.com/office/drawing/2014/main" id="{BC2A2EDC-01A0-4245-BAD5-D3D8190CEA8B}"/>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7" name="Straight Connector 6">
              <a:extLst>
                <a:ext uri="{FF2B5EF4-FFF2-40B4-BE49-F238E27FC236}">
                  <a16:creationId xmlns:a16="http://schemas.microsoft.com/office/drawing/2014/main" id="{6FF0A085-F47A-488B-8998-B72F1D0A9365}"/>
                </a:ext>
              </a:extLst>
            </p:cNvPr>
            <p:cNvCxnSpPr>
              <a:cxnSpLocks/>
              <a:stCxn id="6"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8" name="Group 7">
              <a:extLst>
                <a:ext uri="{FF2B5EF4-FFF2-40B4-BE49-F238E27FC236}">
                  <a16:creationId xmlns:a16="http://schemas.microsoft.com/office/drawing/2014/main" id="{19D231B5-1CB9-4002-A0CB-AAC4489D4FF0}"/>
                </a:ext>
              </a:extLst>
            </p:cNvPr>
            <p:cNvGrpSpPr/>
            <p:nvPr/>
          </p:nvGrpSpPr>
          <p:grpSpPr>
            <a:xfrm>
              <a:off x="359228" y="775274"/>
              <a:ext cx="186612" cy="588386"/>
              <a:chOff x="223935" y="578498"/>
              <a:chExt cx="186612" cy="588386"/>
            </a:xfrm>
          </p:grpSpPr>
          <p:sp>
            <p:nvSpPr>
              <p:cNvPr id="31" name="Oval 30">
                <a:extLst>
                  <a:ext uri="{FF2B5EF4-FFF2-40B4-BE49-F238E27FC236}">
                    <a16:creationId xmlns:a16="http://schemas.microsoft.com/office/drawing/2014/main" id="{61875311-9BA6-42D9-A032-3F99292529C7}"/>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C693B749-0F0E-4952-A8C6-6409CF738D60}"/>
                  </a:ext>
                </a:extLst>
              </p:cNvPr>
              <p:cNvCxnSpPr>
                <a:cxnSpLocks/>
                <a:stCxn id="3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9" name="Group 8">
              <a:extLst>
                <a:ext uri="{FF2B5EF4-FFF2-40B4-BE49-F238E27FC236}">
                  <a16:creationId xmlns:a16="http://schemas.microsoft.com/office/drawing/2014/main" id="{EF03BD4C-2D7C-4B58-AAD3-06A163B492F5}"/>
                </a:ext>
              </a:extLst>
            </p:cNvPr>
            <p:cNvGrpSpPr/>
            <p:nvPr/>
          </p:nvGrpSpPr>
          <p:grpSpPr>
            <a:xfrm>
              <a:off x="359228" y="1363660"/>
              <a:ext cx="186612" cy="588386"/>
              <a:chOff x="223935" y="578498"/>
              <a:chExt cx="186612" cy="588386"/>
            </a:xfrm>
          </p:grpSpPr>
          <p:sp>
            <p:nvSpPr>
              <p:cNvPr id="29" name="Oval 28">
                <a:extLst>
                  <a:ext uri="{FF2B5EF4-FFF2-40B4-BE49-F238E27FC236}">
                    <a16:creationId xmlns:a16="http://schemas.microsoft.com/office/drawing/2014/main" id="{7D0D6BC5-D5E5-4589-8AA9-E9D6B3F6594A}"/>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30" name="Straight Connector 29">
                <a:extLst>
                  <a:ext uri="{FF2B5EF4-FFF2-40B4-BE49-F238E27FC236}">
                    <a16:creationId xmlns:a16="http://schemas.microsoft.com/office/drawing/2014/main" id="{1136CBF3-F7D2-41E5-87FB-622964B2553B}"/>
                  </a:ext>
                </a:extLst>
              </p:cNvPr>
              <p:cNvCxnSpPr>
                <a:cxnSpLocks/>
                <a:stCxn id="2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586A74BF-E095-472D-A1A6-A3B3C9BA2992}"/>
                </a:ext>
              </a:extLst>
            </p:cNvPr>
            <p:cNvGrpSpPr/>
            <p:nvPr/>
          </p:nvGrpSpPr>
          <p:grpSpPr>
            <a:xfrm>
              <a:off x="359228" y="1952046"/>
              <a:ext cx="186612" cy="588386"/>
              <a:chOff x="223935" y="578498"/>
              <a:chExt cx="186612" cy="588386"/>
            </a:xfrm>
          </p:grpSpPr>
          <p:sp>
            <p:nvSpPr>
              <p:cNvPr id="27" name="Oval 26">
                <a:extLst>
                  <a:ext uri="{FF2B5EF4-FFF2-40B4-BE49-F238E27FC236}">
                    <a16:creationId xmlns:a16="http://schemas.microsoft.com/office/drawing/2014/main" id="{58331296-A69B-4A76-9228-8BD57D17B390}"/>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8" name="Straight Connector 27">
                <a:extLst>
                  <a:ext uri="{FF2B5EF4-FFF2-40B4-BE49-F238E27FC236}">
                    <a16:creationId xmlns:a16="http://schemas.microsoft.com/office/drawing/2014/main" id="{44C6B137-5FD5-471F-9E89-DC3C482315EB}"/>
                  </a:ext>
                </a:extLst>
              </p:cNvPr>
              <p:cNvCxnSpPr>
                <a:cxnSpLocks/>
                <a:stCxn id="2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DF8B3AF9-27E1-43A8-B0D5-9F5B1E8DA57F}"/>
                </a:ext>
              </a:extLst>
            </p:cNvPr>
            <p:cNvGrpSpPr/>
            <p:nvPr/>
          </p:nvGrpSpPr>
          <p:grpSpPr>
            <a:xfrm>
              <a:off x="356234" y="2540432"/>
              <a:ext cx="186612" cy="588386"/>
              <a:chOff x="223935" y="578498"/>
              <a:chExt cx="186612" cy="588386"/>
            </a:xfrm>
          </p:grpSpPr>
          <p:sp>
            <p:nvSpPr>
              <p:cNvPr id="25" name="Oval 24">
                <a:extLst>
                  <a:ext uri="{FF2B5EF4-FFF2-40B4-BE49-F238E27FC236}">
                    <a16:creationId xmlns:a16="http://schemas.microsoft.com/office/drawing/2014/main" id="{F8FD5B84-459F-447A-85B2-73ACBE9D36BC}"/>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6" name="Straight Connector 25">
                <a:extLst>
                  <a:ext uri="{FF2B5EF4-FFF2-40B4-BE49-F238E27FC236}">
                    <a16:creationId xmlns:a16="http://schemas.microsoft.com/office/drawing/2014/main" id="{F8E8109A-14F6-4A54-8011-8793ADAEC623}"/>
                  </a:ext>
                </a:extLst>
              </p:cNvPr>
              <p:cNvCxnSpPr>
                <a:cxnSpLocks/>
                <a:stCxn id="25"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77CE5161-46BB-47B4-A493-FCB78EFCA6A4}"/>
                </a:ext>
              </a:extLst>
            </p:cNvPr>
            <p:cNvGrpSpPr/>
            <p:nvPr/>
          </p:nvGrpSpPr>
          <p:grpSpPr>
            <a:xfrm>
              <a:off x="356234" y="3072285"/>
              <a:ext cx="186612" cy="588386"/>
              <a:chOff x="223935" y="578498"/>
              <a:chExt cx="186612" cy="588386"/>
            </a:xfrm>
          </p:grpSpPr>
          <p:sp>
            <p:nvSpPr>
              <p:cNvPr id="23" name="Oval 22">
                <a:extLst>
                  <a:ext uri="{FF2B5EF4-FFF2-40B4-BE49-F238E27FC236}">
                    <a16:creationId xmlns:a16="http://schemas.microsoft.com/office/drawing/2014/main" id="{295F7C13-F95D-4B06-9418-25A22F2DF03C}"/>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4" name="Straight Connector 23">
                <a:extLst>
                  <a:ext uri="{FF2B5EF4-FFF2-40B4-BE49-F238E27FC236}">
                    <a16:creationId xmlns:a16="http://schemas.microsoft.com/office/drawing/2014/main" id="{F5EE6D3F-5C46-4C9B-B4E5-F29C5D0C4D64}"/>
                  </a:ext>
                </a:extLst>
              </p:cNvPr>
              <p:cNvCxnSpPr>
                <a:cxnSpLocks/>
                <a:stCxn id="23"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D5311B66-1F24-4234-BC2E-9E11EC8182F8}"/>
                </a:ext>
              </a:extLst>
            </p:cNvPr>
            <p:cNvGrpSpPr/>
            <p:nvPr/>
          </p:nvGrpSpPr>
          <p:grpSpPr>
            <a:xfrm>
              <a:off x="356234" y="3644016"/>
              <a:ext cx="186612" cy="588386"/>
              <a:chOff x="223935" y="578498"/>
              <a:chExt cx="186612" cy="588386"/>
            </a:xfrm>
          </p:grpSpPr>
          <p:sp>
            <p:nvSpPr>
              <p:cNvPr id="21" name="Oval 20">
                <a:extLst>
                  <a:ext uri="{FF2B5EF4-FFF2-40B4-BE49-F238E27FC236}">
                    <a16:creationId xmlns:a16="http://schemas.microsoft.com/office/drawing/2014/main" id="{40B58CCA-428E-47A9-A653-577811BE56F4}"/>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2" name="Straight Connector 21">
                <a:extLst>
                  <a:ext uri="{FF2B5EF4-FFF2-40B4-BE49-F238E27FC236}">
                    <a16:creationId xmlns:a16="http://schemas.microsoft.com/office/drawing/2014/main" id="{ED1DE6C5-A19B-45ED-BE3E-043972AFCE9E}"/>
                  </a:ext>
                </a:extLst>
              </p:cNvPr>
              <p:cNvCxnSpPr>
                <a:cxnSpLocks/>
                <a:stCxn id="2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4" name="Group 13">
              <a:extLst>
                <a:ext uri="{FF2B5EF4-FFF2-40B4-BE49-F238E27FC236}">
                  <a16:creationId xmlns:a16="http://schemas.microsoft.com/office/drawing/2014/main" id="{11EFD737-9769-4328-AF4F-EEF51FD3C662}"/>
                </a:ext>
              </a:extLst>
            </p:cNvPr>
            <p:cNvGrpSpPr/>
            <p:nvPr/>
          </p:nvGrpSpPr>
          <p:grpSpPr>
            <a:xfrm>
              <a:off x="350546" y="4216318"/>
              <a:ext cx="186612" cy="588386"/>
              <a:chOff x="223935" y="578498"/>
              <a:chExt cx="186612" cy="588386"/>
            </a:xfrm>
          </p:grpSpPr>
          <p:sp>
            <p:nvSpPr>
              <p:cNvPr id="19" name="Oval 18">
                <a:extLst>
                  <a:ext uri="{FF2B5EF4-FFF2-40B4-BE49-F238E27FC236}">
                    <a16:creationId xmlns:a16="http://schemas.microsoft.com/office/drawing/2014/main" id="{366DE9C0-D238-478C-BC12-970FCDE07D1F}"/>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20" name="Straight Connector 19">
                <a:extLst>
                  <a:ext uri="{FF2B5EF4-FFF2-40B4-BE49-F238E27FC236}">
                    <a16:creationId xmlns:a16="http://schemas.microsoft.com/office/drawing/2014/main" id="{DE644056-E851-4DA6-86E4-F7A727D6DD43}"/>
                  </a:ext>
                </a:extLst>
              </p:cNvPr>
              <p:cNvCxnSpPr>
                <a:cxnSpLocks/>
                <a:stCxn id="1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15" name="Group 14">
              <a:extLst>
                <a:ext uri="{FF2B5EF4-FFF2-40B4-BE49-F238E27FC236}">
                  <a16:creationId xmlns:a16="http://schemas.microsoft.com/office/drawing/2014/main" id="{632913BB-B1BA-4945-A5B1-D7EB2E802C3E}"/>
                </a:ext>
              </a:extLst>
            </p:cNvPr>
            <p:cNvGrpSpPr/>
            <p:nvPr/>
          </p:nvGrpSpPr>
          <p:grpSpPr>
            <a:xfrm>
              <a:off x="350546" y="4731556"/>
              <a:ext cx="186612" cy="588386"/>
              <a:chOff x="223935" y="578498"/>
              <a:chExt cx="186612" cy="588386"/>
            </a:xfrm>
          </p:grpSpPr>
          <p:sp>
            <p:nvSpPr>
              <p:cNvPr id="17" name="Oval 16">
                <a:extLst>
                  <a:ext uri="{FF2B5EF4-FFF2-40B4-BE49-F238E27FC236}">
                    <a16:creationId xmlns:a16="http://schemas.microsoft.com/office/drawing/2014/main" id="{B8236E49-328D-4F3B-86C6-36C80A839178}"/>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18" name="Straight Connector 17">
                <a:extLst>
                  <a:ext uri="{FF2B5EF4-FFF2-40B4-BE49-F238E27FC236}">
                    <a16:creationId xmlns:a16="http://schemas.microsoft.com/office/drawing/2014/main" id="{83CFA1A7-B135-474E-B9AD-76303433BBC8}"/>
                  </a:ext>
                </a:extLst>
              </p:cNvPr>
              <p:cNvCxnSpPr>
                <a:cxnSpLocks/>
                <a:stCxn id="1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16" name="Oval 15">
              <a:extLst>
                <a:ext uri="{FF2B5EF4-FFF2-40B4-BE49-F238E27FC236}">
                  <a16:creationId xmlns:a16="http://schemas.microsoft.com/office/drawing/2014/main" id="{0611665E-A0EC-4E80-81D3-027BA4AA8C7A}"/>
                </a:ext>
              </a:extLst>
            </p:cNvPr>
            <p:cNvSpPr/>
            <p:nvPr/>
          </p:nvSpPr>
          <p:spPr>
            <a:xfrm>
              <a:off x="347204" y="5318310"/>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id="{A488886F-AAF3-4D8F-93BC-250A5FCD49D4}"/>
              </a:ext>
            </a:extLst>
          </p:cNvPr>
          <p:cNvSpPr txBox="1"/>
          <p:nvPr/>
        </p:nvSpPr>
        <p:spPr>
          <a:xfrm>
            <a:off x="195644" y="124285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1990</a:t>
            </a:r>
          </a:p>
        </p:txBody>
      </p:sp>
      <p:sp>
        <p:nvSpPr>
          <p:cNvPr id="34" name="TextBox 33">
            <a:extLst>
              <a:ext uri="{FF2B5EF4-FFF2-40B4-BE49-F238E27FC236}">
                <a16:creationId xmlns:a16="http://schemas.microsoft.com/office/drawing/2014/main" id="{A1449996-4AD7-427B-94FB-B04AD994737B}"/>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35" name="TextBox 34">
            <a:extLst>
              <a:ext uri="{FF2B5EF4-FFF2-40B4-BE49-F238E27FC236}">
                <a16:creationId xmlns:a16="http://schemas.microsoft.com/office/drawing/2014/main" id="{67193EFE-3026-44F1-8443-3B62E7154C34}"/>
              </a:ext>
            </a:extLst>
          </p:cNvPr>
          <p:cNvSpPr txBox="1"/>
          <p:nvPr/>
        </p:nvSpPr>
        <p:spPr>
          <a:xfrm>
            <a:off x="195643" y="1829110"/>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1993</a:t>
            </a:r>
          </a:p>
        </p:txBody>
      </p:sp>
      <p:sp>
        <p:nvSpPr>
          <p:cNvPr id="36" name="TextBox 35">
            <a:extLst>
              <a:ext uri="{FF2B5EF4-FFF2-40B4-BE49-F238E27FC236}">
                <a16:creationId xmlns:a16="http://schemas.microsoft.com/office/drawing/2014/main" id="{4B01EE19-6F77-4017-AADE-0C26468579EE}"/>
              </a:ext>
            </a:extLst>
          </p:cNvPr>
          <p:cNvSpPr txBox="1"/>
          <p:nvPr/>
        </p:nvSpPr>
        <p:spPr>
          <a:xfrm>
            <a:off x="195642" y="241536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1994</a:t>
            </a:r>
          </a:p>
        </p:txBody>
      </p:sp>
      <p:sp>
        <p:nvSpPr>
          <p:cNvPr id="37" name="TextBox 36">
            <a:extLst>
              <a:ext uri="{FF2B5EF4-FFF2-40B4-BE49-F238E27FC236}">
                <a16:creationId xmlns:a16="http://schemas.microsoft.com/office/drawing/2014/main" id="{D5D45FC5-809A-49A2-ABB1-48994E0ED5B4}"/>
              </a:ext>
            </a:extLst>
          </p:cNvPr>
          <p:cNvSpPr txBox="1"/>
          <p:nvPr/>
        </p:nvSpPr>
        <p:spPr>
          <a:xfrm>
            <a:off x="185343" y="3000896"/>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1996</a:t>
            </a:r>
          </a:p>
        </p:txBody>
      </p:sp>
      <p:sp>
        <p:nvSpPr>
          <p:cNvPr id="38" name="TextBox 37">
            <a:extLst>
              <a:ext uri="{FF2B5EF4-FFF2-40B4-BE49-F238E27FC236}">
                <a16:creationId xmlns:a16="http://schemas.microsoft.com/office/drawing/2014/main" id="{EDBE02F1-E64B-428E-8FE1-B9A24D7C8B8B}"/>
              </a:ext>
            </a:extLst>
          </p:cNvPr>
          <p:cNvSpPr txBox="1"/>
          <p:nvPr/>
        </p:nvSpPr>
        <p:spPr>
          <a:xfrm>
            <a:off x="185342" y="353957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2001</a:t>
            </a:r>
          </a:p>
        </p:txBody>
      </p:sp>
      <p:sp>
        <p:nvSpPr>
          <p:cNvPr id="39" name="TextBox 38">
            <a:extLst>
              <a:ext uri="{FF2B5EF4-FFF2-40B4-BE49-F238E27FC236}">
                <a16:creationId xmlns:a16="http://schemas.microsoft.com/office/drawing/2014/main" id="{DF707C49-2648-44D5-8003-7DC0D705DF29}"/>
              </a:ext>
            </a:extLst>
          </p:cNvPr>
          <p:cNvSpPr txBox="1"/>
          <p:nvPr/>
        </p:nvSpPr>
        <p:spPr>
          <a:xfrm>
            <a:off x="185342" y="4085485"/>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2002</a:t>
            </a:r>
          </a:p>
        </p:txBody>
      </p:sp>
      <p:sp>
        <p:nvSpPr>
          <p:cNvPr id="40" name="TextBox 39">
            <a:extLst>
              <a:ext uri="{FF2B5EF4-FFF2-40B4-BE49-F238E27FC236}">
                <a16:creationId xmlns:a16="http://schemas.microsoft.com/office/drawing/2014/main" id="{71E3F8B2-73AB-44A0-98C5-60B5D937630E}"/>
              </a:ext>
            </a:extLst>
          </p:cNvPr>
          <p:cNvSpPr txBox="1"/>
          <p:nvPr/>
        </p:nvSpPr>
        <p:spPr>
          <a:xfrm>
            <a:off x="182268" y="4677916"/>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2009</a:t>
            </a:r>
          </a:p>
        </p:txBody>
      </p:sp>
      <p:sp>
        <p:nvSpPr>
          <p:cNvPr id="41" name="TextBox 40">
            <a:extLst>
              <a:ext uri="{FF2B5EF4-FFF2-40B4-BE49-F238E27FC236}">
                <a16:creationId xmlns:a16="http://schemas.microsoft.com/office/drawing/2014/main" id="{C1FD31BA-C6C5-4EA0-A833-3A90498E9560}"/>
              </a:ext>
            </a:extLst>
          </p:cNvPr>
          <p:cNvSpPr txBox="1"/>
          <p:nvPr/>
        </p:nvSpPr>
        <p:spPr>
          <a:xfrm>
            <a:off x="182268" y="5185531"/>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2013</a:t>
            </a:r>
          </a:p>
        </p:txBody>
      </p:sp>
      <p:sp>
        <p:nvSpPr>
          <p:cNvPr id="42" name="TextBox 41">
            <a:extLst>
              <a:ext uri="{FF2B5EF4-FFF2-40B4-BE49-F238E27FC236}">
                <a16:creationId xmlns:a16="http://schemas.microsoft.com/office/drawing/2014/main" id="{DF712F66-45A2-422B-AFD2-29BCAC951DAF}"/>
              </a:ext>
            </a:extLst>
          </p:cNvPr>
          <p:cNvSpPr txBox="1"/>
          <p:nvPr/>
        </p:nvSpPr>
        <p:spPr>
          <a:xfrm>
            <a:off x="195642" y="5791521"/>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2015</a:t>
            </a:r>
          </a:p>
        </p:txBody>
      </p:sp>
    </p:spTree>
    <p:extLst>
      <p:ext uri="{BB962C8B-B14F-4D97-AF65-F5344CB8AC3E}">
        <p14:creationId xmlns:p14="http://schemas.microsoft.com/office/powerpoint/2010/main" val="1628297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FB733-61A2-4F5F-B102-55E8466E875E}"/>
              </a:ext>
            </a:extLst>
          </p:cNvPr>
          <p:cNvSpPr>
            <a:spLocks noGrp="1"/>
          </p:cNvSpPr>
          <p:nvPr>
            <p:ph type="title"/>
          </p:nvPr>
        </p:nvSpPr>
        <p:spPr/>
        <p:txBody>
          <a:bodyPr>
            <a:normAutofit fontScale="90000"/>
          </a:bodyPr>
          <a:lstStyle/>
          <a:p>
            <a:r>
              <a:rPr lang="en-US" b="0" i="0" dirty="0">
                <a:solidFill>
                  <a:srgbClr val="1C1D1E"/>
                </a:solidFill>
                <a:effectLst/>
                <a:latin typeface="Times New Roman" panose="02020603050405020304" pitchFamily="18" charset="0"/>
                <a:cs typeface="Times New Roman" panose="02020603050405020304" pitchFamily="18" charset="0"/>
              </a:rPr>
              <a:t>GIS applications in obesity research</a:t>
            </a:r>
            <a:br>
              <a:rPr lang="en-GB" dirty="0">
                <a:latin typeface="Times New Roman" panose="02020603050405020304" pitchFamily="18" charset="0"/>
                <a:cs typeface="Times New Roman" panose="02020603050405020304" pitchFamily="18" charset="0"/>
              </a:rPr>
            </a:br>
            <a:r>
              <a:rPr lang="en-GB" sz="3200" dirty="0">
                <a:latin typeface="Times New Roman" panose="02020603050405020304" pitchFamily="18" charset="0"/>
                <a:cs typeface="Times New Roman" panose="02020603050405020304" pitchFamily="18" charset="0"/>
              </a:rPr>
              <a:t>Case study:</a:t>
            </a:r>
            <a:endParaRPr lang="en-GB"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095E71B-AB0F-4B38-8DBD-D644B74C9DFC}"/>
              </a:ext>
            </a:extLst>
          </p:cNvPr>
          <p:cNvSpPr>
            <a:spLocks noGrp="1"/>
          </p:cNvSpPr>
          <p:nvPr>
            <p:ph idx="1"/>
          </p:nvPr>
        </p:nvSpPr>
        <p:spPr/>
        <p:txBody>
          <a:bodyPr/>
          <a:lstStyle/>
          <a:p>
            <a:r>
              <a:rPr lang="en-GB" dirty="0">
                <a:latin typeface="Times New Roman" panose="02020603050405020304" pitchFamily="18" charset="0"/>
                <a:cs typeface="Times New Roman" panose="02020603050405020304" pitchFamily="18" charset="0"/>
              </a:rPr>
              <a:t>Launch Year: 1980</a:t>
            </a:r>
          </a:p>
          <a:p>
            <a:r>
              <a:rPr lang="en-GB" dirty="0">
                <a:latin typeface="Times New Roman" panose="02020603050405020304" pitchFamily="18" charset="0"/>
                <a:cs typeface="Times New Roman" panose="02020603050405020304" pitchFamily="18" charset="0"/>
              </a:rPr>
              <a:t>Link: </a:t>
            </a:r>
            <a:r>
              <a:rPr lang="en-GB" dirty="0">
                <a:latin typeface="Times New Roman" panose="02020603050405020304" pitchFamily="18" charset="0"/>
                <a:cs typeface="Times New Roman" panose="02020603050405020304" pitchFamily="18" charset="0"/>
                <a:hlinkClick r:id="rId2"/>
              </a:rPr>
              <a:t>https://www.cdc.gov/obesity/index.html</a:t>
            </a:r>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Organisations involved: World Health Organisation(WHO), Centers for Disease Control and Prevention(CDC), National Center for Health Statistics (NCHS).</a:t>
            </a:r>
          </a:p>
          <a:p>
            <a:r>
              <a:rPr lang="en-GB" dirty="0">
                <a:latin typeface="Times New Roman" panose="02020603050405020304" pitchFamily="18" charset="0"/>
                <a:cs typeface="Times New Roman" panose="02020603050405020304" pitchFamily="18" charset="0"/>
              </a:rPr>
              <a:t>Sister Technologies used: Global Positioning Systems(GPS), Remote sensing</a:t>
            </a:r>
          </a:p>
          <a:p>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6960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827F6-82F8-4E39-A1A8-0FAF0D834B0F}"/>
              </a:ext>
            </a:extLst>
          </p:cNvPr>
          <p:cNvSpPr>
            <a:spLocks noGrp="1"/>
          </p:cNvSpPr>
          <p:nvPr>
            <p:ph type="title"/>
          </p:nvPr>
        </p:nvSpPr>
        <p:spPr/>
        <p:txBody>
          <a:bodyPr/>
          <a:lstStyle/>
          <a:p>
            <a:r>
              <a:rPr lang="en-US" b="0" i="0" dirty="0">
                <a:solidFill>
                  <a:srgbClr val="1C1D1E"/>
                </a:solidFill>
                <a:effectLst/>
                <a:latin typeface="Times New Roman" panose="02020603050405020304" pitchFamily="18" charset="0"/>
                <a:cs typeface="Times New Roman" panose="02020603050405020304" pitchFamily="18" charset="0"/>
              </a:rPr>
              <a:t>GIS applications in obesity</a:t>
            </a:r>
            <a:endParaRPr lang="en-GB"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C8C1944-8016-4413-838D-7866DFE32B6D}"/>
              </a:ext>
            </a:extLst>
          </p:cNvPr>
          <p:cNvSpPr>
            <a:spLocks noGrp="1"/>
          </p:cNvSpPr>
          <p:nvPr>
            <p:ph idx="1"/>
          </p:nvPr>
        </p:nvSpPr>
        <p:spPr/>
        <p:txBody>
          <a:bodyPr>
            <a:normAutofit/>
          </a:bodyPr>
          <a:lstStyle/>
          <a:p>
            <a:pPr algn="just"/>
            <a:r>
              <a:rPr lang="en-US" sz="2400" b="0" i="0" dirty="0">
                <a:solidFill>
                  <a:srgbClr val="212121"/>
                </a:solidFill>
                <a:effectLst/>
                <a:latin typeface="Times New Roman" panose="02020603050405020304" pitchFamily="18" charset="0"/>
                <a:cs typeface="Times New Roman" panose="02020603050405020304" pitchFamily="18" charset="0"/>
              </a:rPr>
              <a:t>The recognition of obesity as a disease was in theory established in 1948 by WHO, highlighting of the potential public health problem in the United States and the United Kingdom 35 years ago was considered irrelevant elsewhere.</a:t>
            </a:r>
          </a:p>
          <a:p>
            <a:pPr algn="just"/>
            <a:r>
              <a:rPr lang="en-US" sz="2400" dirty="0">
                <a:solidFill>
                  <a:srgbClr val="212121"/>
                </a:solidFill>
                <a:latin typeface="Times New Roman" panose="02020603050405020304" pitchFamily="18" charset="0"/>
                <a:cs typeface="Times New Roman" panose="02020603050405020304" pitchFamily="18" charset="0"/>
              </a:rPr>
              <a:t>Due to the early highlight, the collected data related to obesity in USA is in abundance on public platform.</a:t>
            </a:r>
            <a:r>
              <a:rPr lang="en-GB" sz="2400" dirty="0">
                <a:solidFill>
                  <a:srgbClr val="212121"/>
                </a:solidFill>
                <a:latin typeface="Times New Roman" panose="02020603050405020304" pitchFamily="18" charset="0"/>
                <a:cs typeface="Times New Roman" panose="02020603050405020304" pitchFamily="18" charset="0"/>
              </a:rPr>
              <a:t> In last two decades, various studies and analysis have been conducted on this issue. The obesity data was analysed with other socio-economic data, majorly related to education, accessibility to recreational facilities and healthy food availability.</a:t>
            </a:r>
          </a:p>
          <a:p>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13221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22065-B07A-4FE1-AD43-38F63D11451A}"/>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GIS data and attributes involved</a:t>
            </a:r>
          </a:p>
        </p:txBody>
      </p:sp>
      <p:sp>
        <p:nvSpPr>
          <p:cNvPr id="3" name="Content Placeholder 2">
            <a:extLst>
              <a:ext uri="{FF2B5EF4-FFF2-40B4-BE49-F238E27FC236}">
                <a16:creationId xmlns:a16="http://schemas.microsoft.com/office/drawing/2014/main" id="{595B7ECC-DAA5-43F6-9DA0-19A20E9784E1}"/>
              </a:ext>
            </a:extLst>
          </p:cNvPr>
          <p:cNvSpPr>
            <a:spLocks noGrp="1"/>
          </p:cNvSpPr>
          <p:nvPr>
            <p:ph idx="1"/>
          </p:nvPr>
        </p:nvSpPr>
        <p:spPr/>
        <p:txBody>
          <a:bodyPr>
            <a:normAutofit fontScale="92500" lnSpcReduction="20000"/>
          </a:bodyPr>
          <a:lstStyle/>
          <a:p>
            <a:r>
              <a:rPr lang="en-GB" dirty="0">
                <a:latin typeface="Times New Roman" panose="02020603050405020304" pitchFamily="18" charset="0"/>
                <a:cs typeface="Times New Roman" panose="02020603050405020304" pitchFamily="18" charset="0"/>
              </a:rPr>
              <a:t>Street connectivity- Number of intersections and nodes of street network</a:t>
            </a:r>
          </a:p>
          <a:p>
            <a:r>
              <a:rPr lang="en-GB" dirty="0">
                <a:latin typeface="Times New Roman" panose="02020603050405020304" pitchFamily="18" charset="0"/>
                <a:cs typeface="Times New Roman" panose="02020603050405020304" pitchFamily="18" charset="0"/>
              </a:rPr>
              <a:t>Walkability- Walk Score correlation with level of physical exercise</a:t>
            </a:r>
          </a:p>
          <a:p>
            <a:r>
              <a:rPr lang="en-GB" dirty="0">
                <a:latin typeface="Times New Roman" panose="02020603050405020304" pitchFamily="18" charset="0"/>
                <a:cs typeface="Times New Roman" panose="02020603050405020304" pitchFamily="18" charset="0"/>
              </a:rPr>
              <a:t>Urbanicity- Built Environment  and Obesity relation</a:t>
            </a:r>
          </a:p>
          <a:p>
            <a:r>
              <a:rPr lang="en-GB" dirty="0">
                <a:latin typeface="Times New Roman" panose="02020603050405020304" pitchFamily="18" charset="0"/>
                <a:cs typeface="Times New Roman" panose="02020603050405020304" pitchFamily="18" charset="0"/>
              </a:rPr>
              <a:t>Food Environment- Access to health food and Ratio with Fast food.</a:t>
            </a:r>
          </a:p>
          <a:p>
            <a:r>
              <a:rPr lang="en-GB" dirty="0">
                <a:latin typeface="Times New Roman" panose="02020603050405020304" pitchFamily="18" charset="0"/>
                <a:cs typeface="Times New Roman" panose="02020603050405020304" pitchFamily="18" charset="0"/>
              </a:rPr>
              <a:t>Sociodemographic Variables- Race, Ethnicity relation with Obesity </a:t>
            </a:r>
          </a:p>
          <a:p>
            <a:r>
              <a:rPr lang="en-GB" dirty="0">
                <a:latin typeface="Times New Roman" panose="02020603050405020304" pitchFamily="18" charset="0"/>
                <a:cs typeface="Times New Roman" panose="02020603050405020304" pitchFamily="18" charset="0"/>
              </a:rPr>
              <a:t>BMI Data- BMI data as a scale to measure obesity </a:t>
            </a:r>
          </a:p>
          <a:p>
            <a:r>
              <a:rPr lang="en-GB" dirty="0">
                <a:latin typeface="Times New Roman" panose="02020603050405020304" pitchFamily="18" charset="0"/>
                <a:cs typeface="Times New Roman" panose="02020603050405020304" pitchFamily="18" charset="0"/>
              </a:rPr>
              <a:t>Poverty- Economic status </a:t>
            </a:r>
          </a:p>
          <a:p>
            <a:r>
              <a:rPr lang="en-GB" dirty="0">
                <a:latin typeface="Times New Roman" panose="02020603050405020304" pitchFamily="18" charset="0"/>
                <a:cs typeface="Times New Roman" panose="02020603050405020304" pitchFamily="18" charset="0"/>
              </a:rPr>
              <a:t>Location of Recreational Center and Parks- Distance form Parks and Recreational Center</a:t>
            </a:r>
          </a:p>
          <a:p>
            <a:r>
              <a:rPr lang="en-GB" dirty="0">
                <a:latin typeface="Times New Roman" panose="02020603050405020304" pitchFamily="18" charset="0"/>
                <a:cs typeface="Times New Roman" panose="02020603050405020304" pitchFamily="18" charset="0"/>
              </a:rPr>
              <a:t>Other Diseases- Diabetes, Asthma and more</a:t>
            </a:r>
          </a:p>
        </p:txBody>
      </p:sp>
    </p:spTree>
    <p:extLst>
      <p:ext uri="{BB962C8B-B14F-4D97-AF65-F5344CB8AC3E}">
        <p14:creationId xmlns:p14="http://schemas.microsoft.com/office/powerpoint/2010/main" val="34958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BFB2D26E-FBAE-45B8-B0F6-80E4ABDEC3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0">
            <a:extLst>
              <a:ext uri="{FF2B5EF4-FFF2-40B4-BE49-F238E27FC236}">
                <a16:creationId xmlns:a16="http://schemas.microsoft.com/office/drawing/2014/main" id="{23442A66-721F-4552-A3AD-3A2215F0C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102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2">
            <a:extLst>
              <a:ext uri="{FF2B5EF4-FFF2-40B4-BE49-F238E27FC236}">
                <a16:creationId xmlns:a16="http://schemas.microsoft.com/office/drawing/2014/main" id="{67EA5288-5BEB-4C44-949A-ED209FE21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4076700" cy="54863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850364-DE1B-462F-95D5-CCF1938690E9}"/>
              </a:ext>
            </a:extLst>
          </p:cNvPr>
          <p:cNvSpPr>
            <a:spLocks noGrp="1"/>
          </p:cNvSpPr>
          <p:nvPr>
            <p:ph type="ctrTitle"/>
          </p:nvPr>
        </p:nvSpPr>
        <p:spPr>
          <a:xfrm>
            <a:off x="897623" y="1223889"/>
            <a:ext cx="3640822" cy="2508139"/>
          </a:xfrm>
        </p:spPr>
        <p:txBody>
          <a:bodyPr>
            <a:normAutofit/>
          </a:bodyPr>
          <a:lstStyle/>
          <a:p>
            <a:r>
              <a:rPr lang="en-GB" sz="2700" dirty="0">
                <a:latin typeface="Times New Roman" panose="02020603050405020304" pitchFamily="18" charset="0"/>
                <a:cs typeface="Times New Roman" panose="02020603050405020304" pitchFamily="18" charset="0"/>
              </a:rPr>
              <a:t>Evolution and role of GIS</a:t>
            </a:r>
            <a:br>
              <a:rPr lang="en-GB" sz="2700" dirty="0">
                <a:latin typeface="Times New Roman" panose="02020603050405020304" pitchFamily="18" charset="0"/>
                <a:cs typeface="Times New Roman" panose="02020603050405020304" pitchFamily="18" charset="0"/>
              </a:rPr>
            </a:br>
            <a:r>
              <a:rPr lang="en-GB" sz="2700" dirty="0">
                <a:latin typeface="Times New Roman" panose="02020603050405020304" pitchFamily="18" charset="0"/>
                <a:cs typeface="Times New Roman" panose="02020603050405020304" pitchFamily="18" charset="0"/>
              </a:rPr>
              <a:t> in </a:t>
            </a:r>
            <a:br>
              <a:rPr lang="en-GB" sz="2700" dirty="0">
                <a:latin typeface="Times New Roman" panose="02020603050405020304" pitchFamily="18" charset="0"/>
                <a:cs typeface="Times New Roman" panose="02020603050405020304" pitchFamily="18" charset="0"/>
              </a:rPr>
            </a:br>
            <a:r>
              <a:rPr lang="en-GB" sz="2700" dirty="0">
                <a:latin typeface="Times New Roman" panose="02020603050405020304" pitchFamily="18" charset="0"/>
                <a:cs typeface="Times New Roman" panose="02020603050405020304" pitchFamily="18" charset="0"/>
              </a:rPr>
              <a:t>Health Geography</a:t>
            </a:r>
          </a:p>
        </p:txBody>
      </p:sp>
      <p:sp>
        <p:nvSpPr>
          <p:cNvPr id="3" name="Subtitle 2">
            <a:extLst>
              <a:ext uri="{FF2B5EF4-FFF2-40B4-BE49-F238E27FC236}">
                <a16:creationId xmlns:a16="http://schemas.microsoft.com/office/drawing/2014/main" id="{B22CBE89-C39A-49E7-92BB-31FF02257F8D}"/>
              </a:ext>
            </a:extLst>
          </p:cNvPr>
          <p:cNvSpPr>
            <a:spLocks noGrp="1"/>
          </p:cNvSpPr>
          <p:nvPr>
            <p:ph type="subTitle" idx="1"/>
          </p:nvPr>
        </p:nvSpPr>
        <p:spPr>
          <a:xfrm>
            <a:off x="1057013" y="4114800"/>
            <a:ext cx="3481431" cy="1371601"/>
          </a:xfrm>
        </p:spPr>
        <p:txBody>
          <a:bodyPr>
            <a:normAutofit fontScale="55000" lnSpcReduction="20000"/>
          </a:bodyPr>
          <a:lstStyle/>
          <a:p>
            <a:pPr algn="l">
              <a:lnSpc>
                <a:spcPct val="110000"/>
              </a:lnSpc>
            </a:pPr>
            <a:r>
              <a:rPr lang="en-GB" sz="2600" b="1" i="0" dirty="0">
                <a:latin typeface="Times New Roman" panose="02020603050405020304" pitchFamily="18" charset="0"/>
                <a:cs typeface="Times New Roman" panose="02020603050405020304" pitchFamily="18" charset="0"/>
              </a:rPr>
              <a:t>Submitted By: Rahul Chahel (52100749)</a:t>
            </a:r>
          </a:p>
          <a:p>
            <a:pPr algn="l">
              <a:lnSpc>
                <a:spcPct val="110000"/>
              </a:lnSpc>
            </a:pPr>
            <a:r>
              <a:rPr lang="en-GB" sz="2600" b="1" i="0" dirty="0">
                <a:latin typeface="Times New Roman" panose="02020603050405020304" pitchFamily="18" charset="0"/>
                <a:cs typeface="Times New Roman" panose="02020603050405020304" pitchFamily="18" charset="0"/>
              </a:rPr>
              <a:t>Submitted to: </a:t>
            </a:r>
            <a:r>
              <a:rPr lang="en-GB" sz="2600" b="1" i="0" dirty="0" err="1">
                <a:latin typeface="Times New Roman" panose="02020603050405020304" pitchFamily="18" charset="0"/>
                <a:cs typeface="Times New Roman" panose="02020603050405020304" pitchFamily="18" charset="0"/>
              </a:rPr>
              <a:t>Dr.</a:t>
            </a:r>
            <a:r>
              <a:rPr lang="en-GB" sz="2600" b="1" i="0" dirty="0">
                <a:latin typeface="Times New Roman" panose="02020603050405020304" pitchFamily="18" charset="0"/>
                <a:cs typeface="Times New Roman" panose="02020603050405020304" pitchFamily="18" charset="0"/>
              </a:rPr>
              <a:t> Anshuman Bhardwaj</a:t>
            </a:r>
          </a:p>
          <a:p>
            <a:pPr algn="l"/>
            <a:r>
              <a:rPr lang="en-GB" sz="2000" dirty="0">
                <a:latin typeface="Alegreya-Regular"/>
              </a:rPr>
              <a:t>	</a:t>
            </a:r>
            <a:endParaRPr lang="en-GB" sz="2000" dirty="0"/>
          </a:p>
        </p:txBody>
      </p:sp>
      <p:pic>
        <p:nvPicPr>
          <p:cNvPr id="18" name="Picture 3">
            <a:extLst>
              <a:ext uri="{FF2B5EF4-FFF2-40B4-BE49-F238E27FC236}">
                <a16:creationId xmlns:a16="http://schemas.microsoft.com/office/drawing/2014/main" id="{1D581ED3-4F51-40D5-B447-FA7860BA8EF6}"/>
              </a:ext>
            </a:extLst>
          </p:cNvPr>
          <p:cNvPicPr>
            <a:picLocks noChangeAspect="1"/>
          </p:cNvPicPr>
          <p:nvPr/>
        </p:nvPicPr>
        <p:blipFill rotWithShape="1">
          <a:blip r:embed="rId2"/>
          <a:srcRect l="20889" r="-1" b="-1"/>
          <a:stretch/>
        </p:blipFill>
        <p:spPr>
          <a:xfrm>
            <a:off x="5410200" y="10"/>
            <a:ext cx="6781800" cy="6857990"/>
          </a:xfrm>
          <a:prstGeom prst="rect">
            <a:avLst/>
          </a:prstGeom>
        </p:spPr>
      </p:pic>
    </p:spTree>
    <p:extLst>
      <p:ext uri="{BB962C8B-B14F-4D97-AF65-F5344CB8AC3E}">
        <p14:creationId xmlns:p14="http://schemas.microsoft.com/office/powerpoint/2010/main" val="2145836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85E7D-EE5A-4B49-851A-6A6A7616E41C}"/>
              </a:ext>
            </a:extLst>
          </p:cNvPr>
          <p:cNvSpPr>
            <a:spLocks noGrp="1"/>
          </p:cNvSpPr>
          <p:nvPr>
            <p:ph type="title"/>
          </p:nvPr>
        </p:nvSpPr>
        <p:spPr/>
        <p:txBody>
          <a:bodyPr>
            <a:normAutofit/>
          </a:bodyPr>
          <a:lstStyle/>
          <a:p>
            <a:pPr algn="ctr"/>
            <a:r>
              <a:rPr lang="en-GB" dirty="0">
                <a:latin typeface="Times New Roman" panose="02020603050405020304" pitchFamily="18" charset="0"/>
                <a:cs typeface="Times New Roman" panose="02020603050405020304" pitchFamily="18" charset="0"/>
              </a:rPr>
              <a:t>Application of </a:t>
            </a:r>
            <a:r>
              <a:rPr lang="en-GB" dirty="0" err="1">
                <a:latin typeface="Times New Roman" panose="02020603050405020304" pitchFamily="18" charset="0"/>
                <a:cs typeface="Times New Roman" panose="02020603050405020304" pitchFamily="18" charset="0"/>
              </a:rPr>
              <a:t>gis</a:t>
            </a:r>
            <a:r>
              <a:rPr lang="en-GB" dirty="0">
                <a:latin typeface="Times New Roman" panose="02020603050405020304" pitchFamily="18" charset="0"/>
                <a:cs typeface="Times New Roman" panose="02020603050405020304" pitchFamily="18" charset="0"/>
              </a:rPr>
              <a:t> during covid-19</a:t>
            </a:r>
            <a:br>
              <a:rPr lang="en-GB"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Case study: MAYLAND COVID-19 DASHBORD</a:t>
            </a:r>
            <a:endParaRPr lang="en-GB"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15C3E9E-7CCD-4EF2-80DC-B1A75CF60585}"/>
              </a:ext>
            </a:extLst>
          </p:cNvPr>
          <p:cNvSpPr>
            <a:spLocks noGrp="1"/>
          </p:cNvSpPr>
          <p:nvPr>
            <p:ph idx="1"/>
          </p:nvPr>
        </p:nvSpPr>
        <p:spPr/>
        <p:txBody>
          <a:bodyPr/>
          <a:lstStyle/>
          <a:p>
            <a:r>
              <a:rPr lang="en-GB" dirty="0">
                <a:latin typeface="Times New Roman" panose="02020603050405020304" pitchFamily="18" charset="0"/>
                <a:cs typeface="Times New Roman" panose="02020603050405020304" pitchFamily="18" charset="0"/>
              </a:rPr>
              <a:t>Launch date: 14 March, 2020</a:t>
            </a:r>
          </a:p>
          <a:p>
            <a:r>
              <a:rPr lang="en-GB" dirty="0">
                <a:latin typeface="Times New Roman" panose="02020603050405020304" pitchFamily="18" charset="0"/>
                <a:cs typeface="Times New Roman" panose="02020603050405020304" pitchFamily="18" charset="0"/>
              </a:rPr>
              <a:t>Cost: Nil(Due to prior ArcGIS state-wide enterprise system)</a:t>
            </a:r>
          </a:p>
          <a:p>
            <a:r>
              <a:rPr lang="en-GB" dirty="0">
                <a:latin typeface="Times New Roman" panose="02020603050405020304" pitchFamily="18" charset="0"/>
                <a:cs typeface="Times New Roman" panose="02020603050405020304" pitchFamily="18" charset="0"/>
              </a:rPr>
              <a:t>Link: </a:t>
            </a:r>
            <a:r>
              <a:rPr lang="en-GB" dirty="0">
                <a:latin typeface="Times New Roman" panose="02020603050405020304" pitchFamily="18" charset="0"/>
                <a:cs typeface="Times New Roman" panose="02020603050405020304" pitchFamily="18" charset="0"/>
                <a:hlinkClick r:id="rId2"/>
              </a:rPr>
              <a:t>https://coronavirus.maryland.gov/</a:t>
            </a:r>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Organisations Involved: </a:t>
            </a:r>
          </a:p>
          <a:p>
            <a:pPr lvl="1"/>
            <a:r>
              <a:rPr lang="en-GB" dirty="0" err="1">
                <a:latin typeface="Times New Roman" panose="02020603050405020304" pitchFamily="18" charset="0"/>
                <a:cs typeface="Times New Roman" panose="02020603050405020304" pitchFamily="18" charset="0"/>
              </a:rPr>
              <a:t>Mayland</a:t>
            </a:r>
            <a:r>
              <a:rPr lang="en-GB" dirty="0">
                <a:latin typeface="Times New Roman" panose="02020603050405020304" pitchFamily="18" charset="0"/>
                <a:cs typeface="Times New Roman" panose="02020603050405020304" pitchFamily="18" charset="0"/>
              </a:rPr>
              <a:t> Information technology Department</a:t>
            </a:r>
          </a:p>
          <a:p>
            <a:pPr lvl="1"/>
            <a:r>
              <a:rPr lang="en-GB" dirty="0">
                <a:latin typeface="Times New Roman" panose="02020603050405020304" pitchFamily="18" charset="0"/>
                <a:cs typeface="Times New Roman" panose="02020603050405020304" pitchFamily="18" charset="0"/>
              </a:rPr>
              <a:t>Emergency Management Agency</a:t>
            </a:r>
          </a:p>
          <a:p>
            <a:pPr lvl="1"/>
            <a:r>
              <a:rPr lang="en-GB" dirty="0">
                <a:latin typeface="Times New Roman" panose="02020603050405020304" pitchFamily="18" charset="0"/>
                <a:cs typeface="Times New Roman" panose="02020603050405020304" pitchFamily="18" charset="0"/>
              </a:rPr>
              <a:t>Health Department </a:t>
            </a:r>
          </a:p>
          <a:p>
            <a:pPr lvl="1"/>
            <a:r>
              <a:rPr lang="en-GB" dirty="0">
                <a:latin typeface="Times New Roman" panose="02020603050405020304" pitchFamily="18" charset="0"/>
                <a:cs typeface="Times New Roman" panose="02020603050405020304" pitchFamily="18" charset="0"/>
              </a:rPr>
              <a:t>Geographic Information Office(GIO)</a:t>
            </a:r>
          </a:p>
          <a:p>
            <a:r>
              <a:rPr lang="en-GB" dirty="0">
                <a:latin typeface="Times New Roman" panose="02020603050405020304" pitchFamily="18" charset="0"/>
                <a:cs typeface="Times New Roman" panose="02020603050405020304" pitchFamily="18" charset="0"/>
              </a:rPr>
              <a:t>Technology involved: ArcGIS, Database Management system</a:t>
            </a:r>
          </a:p>
        </p:txBody>
      </p:sp>
    </p:spTree>
    <p:extLst>
      <p:ext uri="{BB962C8B-B14F-4D97-AF65-F5344CB8AC3E}">
        <p14:creationId xmlns:p14="http://schemas.microsoft.com/office/powerpoint/2010/main" val="3420618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1C684-1B54-49C1-AB60-B13603D7975F}"/>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MAYLAND COVID-19</a:t>
            </a:r>
          </a:p>
        </p:txBody>
      </p:sp>
      <p:sp>
        <p:nvSpPr>
          <p:cNvPr id="3" name="Content Placeholder 2">
            <a:extLst>
              <a:ext uri="{FF2B5EF4-FFF2-40B4-BE49-F238E27FC236}">
                <a16:creationId xmlns:a16="http://schemas.microsoft.com/office/drawing/2014/main" id="{10C5A25D-70A3-4E85-AC2D-EF33992D9034}"/>
              </a:ext>
            </a:extLst>
          </p:cNvPr>
          <p:cNvSpPr>
            <a:spLocks noGrp="1"/>
          </p:cNvSpPr>
          <p:nvPr>
            <p:ph idx="1"/>
          </p:nvPr>
        </p:nvSpPr>
        <p:spPr/>
        <p:txBody>
          <a:bodyPr>
            <a:normAutofit fontScale="92500" lnSpcReduction="10000"/>
          </a:bodyPr>
          <a:lstStyle/>
          <a:p>
            <a:pPr marL="0" indent="0">
              <a:buNone/>
            </a:pPr>
            <a:r>
              <a:rPr lang="en-GB" dirty="0" err="1">
                <a:latin typeface="Times New Roman" panose="02020603050405020304" pitchFamily="18" charset="0"/>
                <a:cs typeface="Times New Roman" panose="02020603050405020304" pitchFamily="18" charset="0"/>
              </a:rPr>
              <a:t>Mayland’s</a:t>
            </a:r>
            <a:r>
              <a:rPr lang="en-GB" dirty="0">
                <a:latin typeface="Times New Roman" panose="02020603050405020304" pitchFamily="18" charset="0"/>
                <a:cs typeface="Times New Roman" panose="02020603050405020304" pitchFamily="18" charset="0"/>
              </a:rPr>
              <a:t> ( United States of America) Geographic Information Office(GIO)  launched ‘Coronavirus Disease 2019 Outbreak site’ on 14 March,2020.It was rolled out in just four hours due to presence of state’s ArcGIS enterprise system and collaboration of different departments.</a:t>
            </a:r>
          </a:p>
          <a:p>
            <a:pPr marL="0" indent="0">
              <a:buNone/>
            </a:pPr>
            <a:r>
              <a:rPr lang="en-GB" dirty="0">
                <a:latin typeface="Times New Roman" panose="02020603050405020304" pitchFamily="18" charset="0"/>
                <a:cs typeface="Times New Roman" panose="02020603050405020304" pitchFamily="18" charset="0"/>
              </a:rPr>
              <a:t>The portal is embedded with Data Dashboard including Map and Statistical data visualisation.</a:t>
            </a:r>
          </a:p>
          <a:p>
            <a:pPr marL="0" indent="0">
              <a:buNone/>
            </a:pPr>
            <a:r>
              <a:rPr lang="en-GB" dirty="0">
                <a:latin typeface="Times New Roman" panose="02020603050405020304" pitchFamily="18" charset="0"/>
                <a:cs typeface="Times New Roman" panose="02020603050405020304" pitchFamily="18" charset="0"/>
              </a:rPr>
              <a:t>Map data visualisation is visually interactive, contain data of number of Covid cases, Testing and can be classified using different spatial factors such as County, Zip code.</a:t>
            </a:r>
          </a:p>
          <a:p>
            <a:pPr marL="0" indent="0">
              <a:buNone/>
            </a:pPr>
            <a:r>
              <a:rPr lang="en-GB" dirty="0">
                <a:latin typeface="Times New Roman" panose="02020603050405020304" pitchFamily="18" charset="0"/>
                <a:cs typeface="Times New Roman" panose="02020603050405020304" pitchFamily="18" charset="0"/>
              </a:rPr>
              <a:t>Statistical Visualisation include different plots with different attributes for analysis of covid situation and other related attributes.</a:t>
            </a:r>
          </a:p>
        </p:txBody>
      </p:sp>
    </p:spTree>
    <p:extLst>
      <p:ext uri="{BB962C8B-B14F-4D97-AF65-F5344CB8AC3E}">
        <p14:creationId xmlns:p14="http://schemas.microsoft.com/office/powerpoint/2010/main" val="39279190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61738-8C23-4A6E-A9B6-619B6478CE78}"/>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MAYLAND COVID-19 DATA and interrelation with other data</a:t>
            </a:r>
            <a:endParaRPr lang="en-GB" dirty="0"/>
          </a:p>
        </p:txBody>
      </p:sp>
      <p:sp>
        <p:nvSpPr>
          <p:cNvPr id="3" name="Content Placeholder 2">
            <a:extLst>
              <a:ext uri="{FF2B5EF4-FFF2-40B4-BE49-F238E27FC236}">
                <a16:creationId xmlns:a16="http://schemas.microsoft.com/office/drawing/2014/main" id="{B9FD1BB1-E59B-4BE2-8669-C5872E3C46B5}"/>
              </a:ext>
            </a:extLst>
          </p:cNvPr>
          <p:cNvSpPr>
            <a:spLocks noGrp="1"/>
          </p:cNvSpPr>
          <p:nvPr>
            <p:ph idx="1"/>
          </p:nvPr>
        </p:nvSpPr>
        <p:spPr/>
        <p:txBody>
          <a:bodyPr>
            <a:normAutofit fontScale="85000" lnSpcReduction="10000"/>
          </a:bodyPr>
          <a:lstStyle/>
          <a:p>
            <a:r>
              <a:rPr lang="en-GB" dirty="0"/>
              <a:t>Cases by County, ZIP code –Cases data joined with Spatial data</a:t>
            </a:r>
          </a:p>
          <a:p>
            <a:r>
              <a:rPr lang="en-GB" dirty="0"/>
              <a:t>Testing by County- Testing data joined with Spatial data</a:t>
            </a:r>
          </a:p>
          <a:p>
            <a:r>
              <a:rPr lang="en-GB" dirty="0"/>
              <a:t>ICU and Acute Hospital Beds for COVID-19- Hospital database relating to Spatial data</a:t>
            </a:r>
          </a:p>
          <a:p>
            <a:r>
              <a:rPr lang="en-GB" dirty="0"/>
              <a:t>Testing Volume- Testing statistical data for Statistical visualisation</a:t>
            </a:r>
          </a:p>
          <a:p>
            <a:r>
              <a:rPr lang="en-GB" dirty="0"/>
              <a:t>Testing Statistics</a:t>
            </a:r>
          </a:p>
          <a:p>
            <a:r>
              <a:rPr lang="en-GB" dirty="0"/>
              <a:t>Vaccination statistics- Vaccination Statistics joined to Spatial data</a:t>
            </a:r>
          </a:p>
          <a:p>
            <a:r>
              <a:rPr lang="en-GB" dirty="0"/>
              <a:t>Cases Hospitalised by Vaccination Status- Hospitalisation data joined with vaccination data with Spatial reference</a:t>
            </a:r>
          </a:p>
          <a:p>
            <a:r>
              <a:rPr lang="en-GB" dirty="0"/>
              <a:t>Cases among fully vaccinated- Covid data relating with Vaccination data and Spatial data</a:t>
            </a:r>
          </a:p>
        </p:txBody>
      </p:sp>
    </p:spTree>
    <p:extLst>
      <p:ext uri="{BB962C8B-B14F-4D97-AF65-F5344CB8AC3E}">
        <p14:creationId xmlns:p14="http://schemas.microsoft.com/office/powerpoint/2010/main" val="3100257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1F57B0F3-A8E0-41BC-8EE0-80EDA7439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Geographic Thinking and GIS for Global Health">
            <a:extLst>
              <a:ext uri="{FF2B5EF4-FFF2-40B4-BE49-F238E27FC236}">
                <a16:creationId xmlns:a16="http://schemas.microsoft.com/office/drawing/2014/main" id="{CF83FE6B-404A-4588-8F04-729876450B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33" r="857"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042BD0CA-AB68-4EF2-9E2A-C4E24BD45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43200" y="2057400"/>
            <a:ext cx="6781800" cy="27432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A932CA-0CA6-4D9B-A238-B6A091DD64B7}"/>
              </a:ext>
            </a:extLst>
          </p:cNvPr>
          <p:cNvSpPr>
            <a:spLocks noGrp="1"/>
          </p:cNvSpPr>
          <p:nvPr>
            <p:ph type="title"/>
          </p:nvPr>
        </p:nvSpPr>
        <p:spPr>
          <a:xfrm>
            <a:off x="3390900" y="2516094"/>
            <a:ext cx="5448300" cy="1057099"/>
          </a:xfrm>
        </p:spPr>
        <p:txBody>
          <a:bodyPr vert="horz" lIns="91440" tIns="45720" rIns="91440" bIns="45720" rtlCol="0" anchor="b">
            <a:normAutofit/>
          </a:bodyPr>
          <a:lstStyle/>
          <a:p>
            <a:pPr algn="ctr"/>
            <a:r>
              <a:rPr lang="en-US" sz="3200" kern="1200" cap="all" spc="300" baseline="0">
                <a:solidFill>
                  <a:schemeClr val="bg2"/>
                </a:solidFill>
                <a:latin typeface="+mj-lt"/>
                <a:ea typeface="+mj-ea"/>
                <a:cs typeface="+mj-cs"/>
              </a:rPr>
              <a:t>Thank you</a:t>
            </a:r>
          </a:p>
        </p:txBody>
      </p:sp>
    </p:spTree>
    <p:extLst>
      <p:ext uri="{BB962C8B-B14F-4D97-AF65-F5344CB8AC3E}">
        <p14:creationId xmlns:p14="http://schemas.microsoft.com/office/powerpoint/2010/main" val="921213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D88A92C-0BD1-4D13-9480-9CA5056B10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850E0BE-0A13-43E4-9007-A06960852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1"/>
            <a:ext cx="6118275"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D798DE-4ABD-4741-83D8-F017A66DDB22}"/>
              </a:ext>
            </a:extLst>
          </p:cNvPr>
          <p:cNvSpPr>
            <a:spLocks noGrp="1"/>
          </p:cNvSpPr>
          <p:nvPr>
            <p:ph type="title"/>
          </p:nvPr>
        </p:nvSpPr>
        <p:spPr>
          <a:xfrm>
            <a:off x="1050389" y="914881"/>
            <a:ext cx="5212188" cy="1443758"/>
          </a:xfrm>
        </p:spPr>
        <p:txBody>
          <a:bodyPr>
            <a:normAutofit/>
          </a:bodyPr>
          <a:lstStyle/>
          <a:p>
            <a:pPr algn="ctr"/>
            <a:r>
              <a:rPr lang="en-GB" sz="3000" dirty="0">
                <a:latin typeface="Times New Roman" panose="02020603050405020304" pitchFamily="18" charset="0"/>
                <a:cs typeface="Times New Roman" panose="02020603050405020304" pitchFamily="18" charset="0"/>
              </a:rPr>
              <a:t>GIS IN</a:t>
            </a:r>
            <a:br>
              <a:rPr lang="en-GB" sz="3000" dirty="0">
                <a:latin typeface="Times New Roman" panose="02020603050405020304" pitchFamily="18" charset="0"/>
                <a:cs typeface="Times New Roman" panose="02020603050405020304" pitchFamily="18" charset="0"/>
              </a:rPr>
            </a:br>
            <a:r>
              <a:rPr lang="en-GB" sz="3000" dirty="0">
                <a:latin typeface="Times New Roman" panose="02020603050405020304" pitchFamily="18" charset="0"/>
                <a:cs typeface="Times New Roman" panose="02020603050405020304" pitchFamily="18" charset="0"/>
              </a:rPr>
              <a:t>Health Geography		</a:t>
            </a:r>
          </a:p>
        </p:txBody>
      </p:sp>
      <p:sp>
        <p:nvSpPr>
          <p:cNvPr id="3" name="Content Placeholder 2">
            <a:extLst>
              <a:ext uri="{FF2B5EF4-FFF2-40B4-BE49-F238E27FC236}">
                <a16:creationId xmlns:a16="http://schemas.microsoft.com/office/drawing/2014/main" id="{2EA8E873-AEDE-4F48-A207-0C906A23EB90}"/>
              </a:ext>
            </a:extLst>
          </p:cNvPr>
          <p:cNvSpPr>
            <a:spLocks noGrp="1"/>
          </p:cNvSpPr>
          <p:nvPr>
            <p:ph idx="1"/>
          </p:nvPr>
        </p:nvSpPr>
        <p:spPr>
          <a:xfrm>
            <a:off x="1218040" y="2146570"/>
            <a:ext cx="5118965" cy="3754499"/>
          </a:xfrm>
        </p:spPr>
        <p:txBody>
          <a:bodyPr>
            <a:normAutofit/>
          </a:bodyPr>
          <a:lstStyle/>
          <a:p>
            <a:pPr>
              <a:lnSpc>
                <a:spcPct val="90000"/>
              </a:lnSpc>
            </a:pPr>
            <a:r>
              <a:rPr lang="en-GB" sz="2000">
                <a:latin typeface="Times New Roman" panose="02020603050405020304" pitchFamily="18" charset="0"/>
                <a:cs typeface="Times New Roman" panose="02020603050405020304" pitchFamily="18" charset="0"/>
              </a:rPr>
              <a:t>Health geography is the field that focus on linking people, place and environment to understand how they shape one another. </a:t>
            </a:r>
          </a:p>
          <a:p>
            <a:pPr>
              <a:lnSpc>
                <a:spcPct val="90000"/>
              </a:lnSpc>
            </a:pPr>
            <a:r>
              <a:rPr lang="en-GB" sz="2000">
                <a:latin typeface="Times New Roman" panose="02020603050405020304" pitchFamily="18" charset="0"/>
                <a:cs typeface="Times New Roman" panose="02020603050405020304" pitchFamily="18" charset="0"/>
              </a:rPr>
              <a:t>The Health geography was first practiced by </a:t>
            </a:r>
            <a:r>
              <a:rPr lang="en-GB" sz="2000" err="1">
                <a:latin typeface="Times New Roman" panose="02020603050405020304" pitchFamily="18" charset="0"/>
                <a:cs typeface="Times New Roman" panose="02020603050405020304" pitchFamily="18" charset="0"/>
              </a:rPr>
              <a:t>Dr.John</a:t>
            </a:r>
            <a:r>
              <a:rPr lang="en-GB" sz="2000">
                <a:latin typeface="Times New Roman" panose="02020603050405020304" pitchFamily="18" charset="0"/>
                <a:cs typeface="Times New Roman" panose="02020603050405020304" pitchFamily="18" charset="0"/>
              </a:rPr>
              <a:t> Snow to identify relation between patients suffering from cholera, their surrounding attributes and spatial attributes.</a:t>
            </a:r>
          </a:p>
          <a:p>
            <a:pPr>
              <a:lnSpc>
                <a:spcPct val="90000"/>
              </a:lnSpc>
            </a:pPr>
            <a:r>
              <a:rPr lang="en-GB" sz="2000">
                <a:latin typeface="Times New Roman" panose="02020603050405020304" pitchFamily="18" charset="0"/>
                <a:cs typeface="Times New Roman" panose="02020603050405020304" pitchFamily="18" charset="0"/>
              </a:rPr>
              <a:t>In last three decades, the application of GIS in Health sector to analyse different issues and systematic resolution developed and increased at global level.</a:t>
            </a:r>
          </a:p>
          <a:p>
            <a:pPr>
              <a:lnSpc>
                <a:spcPct val="90000"/>
              </a:lnSpc>
            </a:pPr>
            <a:endParaRPr lang="en-GB" sz="2000">
              <a:latin typeface="Times New Roman" panose="02020603050405020304" pitchFamily="18" charset="0"/>
              <a:cs typeface="Times New Roman" panose="02020603050405020304" pitchFamily="18" charset="0"/>
            </a:endParaRPr>
          </a:p>
          <a:p>
            <a:pPr>
              <a:lnSpc>
                <a:spcPct val="90000"/>
              </a:lnSpc>
            </a:pPr>
            <a:endParaRPr lang="en-GB" sz="2000">
              <a:latin typeface="Times New Roman" panose="02020603050405020304" pitchFamily="18" charset="0"/>
              <a:cs typeface="Times New Roman" panose="02020603050405020304" pitchFamily="18" charset="0"/>
            </a:endParaRPr>
          </a:p>
          <a:p>
            <a:pPr>
              <a:lnSpc>
                <a:spcPct val="90000"/>
              </a:lnSpc>
            </a:pPr>
            <a:endParaRPr lang="en-GB" sz="2000">
              <a:latin typeface="Times New Roman" panose="02020603050405020304" pitchFamily="18" charset="0"/>
              <a:cs typeface="Times New Roman" panose="02020603050405020304" pitchFamily="18" charset="0"/>
            </a:endParaRPr>
          </a:p>
        </p:txBody>
      </p:sp>
      <p:pic>
        <p:nvPicPr>
          <p:cNvPr id="5" name="Picture 4" descr="Map&#10;&#10;Description automatically generated">
            <a:extLst>
              <a:ext uri="{FF2B5EF4-FFF2-40B4-BE49-F238E27FC236}">
                <a16:creationId xmlns:a16="http://schemas.microsoft.com/office/drawing/2014/main" id="{1CDF99A7-1BB4-4346-B307-1D7F824F4F98}"/>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9036" r="23431" b="1"/>
          <a:stretch/>
        </p:blipFill>
        <p:spPr>
          <a:xfrm>
            <a:off x="7467600" y="10"/>
            <a:ext cx="4724400" cy="6857988"/>
          </a:xfrm>
          <a:prstGeom prst="rect">
            <a:avLst/>
          </a:prstGeom>
        </p:spPr>
      </p:pic>
      <p:sp>
        <p:nvSpPr>
          <p:cNvPr id="7" name="Rectangle 6">
            <a:extLst>
              <a:ext uri="{FF2B5EF4-FFF2-40B4-BE49-F238E27FC236}">
                <a16:creationId xmlns:a16="http://schemas.microsoft.com/office/drawing/2014/main" id="{56F30CC9-55EC-47EC-8C65-B80981F70B81}"/>
              </a:ext>
            </a:extLst>
          </p:cNvPr>
          <p:cNvSpPr/>
          <p:nvPr/>
        </p:nvSpPr>
        <p:spPr>
          <a:xfrm>
            <a:off x="7467600" y="0"/>
            <a:ext cx="4724400" cy="10823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75195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6A2EAC89-9999-418E-931E-FA4B78EF0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C11A5A-86AE-49E0-AC55-541A7395ED38}"/>
              </a:ext>
            </a:extLst>
          </p:cNvPr>
          <p:cNvSpPr>
            <a:spLocks noGrp="1"/>
          </p:cNvSpPr>
          <p:nvPr>
            <p:ph type="title"/>
          </p:nvPr>
        </p:nvSpPr>
        <p:spPr>
          <a:xfrm>
            <a:off x="7543935" y="3636195"/>
            <a:ext cx="4648065" cy="518710"/>
          </a:xfrm>
        </p:spPr>
        <p:txBody>
          <a:bodyPr anchor="t">
            <a:normAutofit fontScale="90000"/>
          </a:bodyPr>
          <a:lstStyle/>
          <a:p>
            <a:pPr algn="ctr"/>
            <a:r>
              <a:rPr lang="en-GB" dirty="0" err="1">
                <a:latin typeface="Times New Roman" panose="02020603050405020304" pitchFamily="18" charset="0"/>
                <a:cs typeface="Times New Roman" panose="02020603050405020304" pitchFamily="18" charset="0"/>
              </a:rPr>
              <a:t>Dr.John</a:t>
            </a:r>
            <a:r>
              <a:rPr lang="en-GB" dirty="0">
                <a:latin typeface="Times New Roman" panose="02020603050405020304" pitchFamily="18" charset="0"/>
                <a:cs typeface="Times New Roman" panose="02020603050405020304" pitchFamily="18" charset="0"/>
              </a:rPr>
              <a:t> Snow </a:t>
            </a:r>
          </a:p>
        </p:txBody>
      </p:sp>
      <p:pic>
        <p:nvPicPr>
          <p:cNvPr id="1026" name="Picture 2" descr="Figure thumbnail fx1">
            <a:extLst>
              <a:ext uri="{FF2B5EF4-FFF2-40B4-BE49-F238E27FC236}">
                <a16:creationId xmlns:a16="http://schemas.microsoft.com/office/drawing/2014/main" id="{0817674E-E3AB-4524-9099-FAA87A0B3A5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 b="12615"/>
          <a:stretch/>
        </p:blipFill>
        <p:spPr bwMode="auto">
          <a:xfrm>
            <a:off x="8318484" y="107831"/>
            <a:ext cx="3008218" cy="35283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iagram&#10;&#10;Description automatically generated">
            <a:extLst>
              <a:ext uri="{FF2B5EF4-FFF2-40B4-BE49-F238E27FC236}">
                <a16:creationId xmlns:a16="http://schemas.microsoft.com/office/drawing/2014/main" id="{560AAEE6-0FD2-4480-AC3A-B3E7CF0F8A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30" r="11190" b="-3"/>
          <a:stretch/>
        </p:blipFill>
        <p:spPr bwMode="auto">
          <a:xfrm>
            <a:off x="1035568" y="-5305"/>
            <a:ext cx="5885029" cy="6705533"/>
          </a:xfrm>
          <a:prstGeom prst="rect">
            <a:avLst/>
          </a:prstGeom>
          <a:noFill/>
          <a:extLst>
            <a:ext uri="{909E8E84-426E-40DD-AFC4-6F175D3DCCD1}">
              <a14:hiddenFill xmlns:a14="http://schemas.microsoft.com/office/drawing/2010/main">
                <a:solidFill>
                  <a:srgbClr val="FFFFFF"/>
                </a:solidFill>
              </a14:hiddenFill>
            </a:ext>
          </a:extLst>
        </p:spPr>
      </p:pic>
      <p:sp>
        <p:nvSpPr>
          <p:cNvPr id="80" name="Rectangle 79">
            <a:extLst>
              <a:ext uri="{FF2B5EF4-FFF2-40B4-BE49-F238E27FC236}">
                <a16:creationId xmlns:a16="http://schemas.microsoft.com/office/drawing/2014/main" id="{8CA4EBCB-6169-4A9B-BC9C-D552ED141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1A4A86D-45D5-4FA5-9E93-69FDB71DFE7E}"/>
              </a:ext>
            </a:extLst>
          </p:cNvPr>
          <p:cNvSpPr>
            <a:spLocks noGrp="1"/>
          </p:cNvSpPr>
          <p:nvPr>
            <p:ph idx="1"/>
          </p:nvPr>
        </p:nvSpPr>
        <p:spPr>
          <a:xfrm>
            <a:off x="7825920" y="4146430"/>
            <a:ext cx="3938260" cy="2282946"/>
          </a:xfrm>
        </p:spPr>
        <p:txBody>
          <a:bodyPr anchor="ctr">
            <a:normAutofit fontScale="92500" lnSpcReduction="10000"/>
          </a:bodyPr>
          <a:lstStyle/>
          <a:p>
            <a:pPr marL="0" indent="0" algn="just">
              <a:buNone/>
            </a:pPr>
            <a:r>
              <a:rPr lang="en-GB" sz="2000" dirty="0" err="1">
                <a:latin typeface="Times New Roman" panose="02020603050405020304" pitchFamily="18" charset="0"/>
                <a:cs typeface="Times New Roman" panose="02020603050405020304" pitchFamily="18" charset="0"/>
              </a:rPr>
              <a:t>Dr.</a:t>
            </a:r>
            <a:r>
              <a:rPr lang="en-GB" sz="2000" dirty="0">
                <a:latin typeface="Times New Roman" panose="02020603050405020304" pitchFamily="18" charset="0"/>
                <a:cs typeface="Times New Roman" panose="02020603050405020304" pitchFamily="18" charset="0"/>
              </a:rPr>
              <a:t> John Snow was a medical physician and pioneer in the field of epidemiology. He plotted the addresses of patients suffering from cholera on map and revelled the spatial correlation between deaths from cholera and distance to pumps in Broad street.</a:t>
            </a:r>
          </a:p>
        </p:txBody>
      </p:sp>
      <p:grpSp>
        <p:nvGrpSpPr>
          <p:cNvPr id="30" name="Group 29">
            <a:extLst>
              <a:ext uri="{FF2B5EF4-FFF2-40B4-BE49-F238E27FC236}">
                <a16:creationId xmlns:a16="http://schemas.microsoft.com/office/drawing/2014/main" id="{AD11B56D-B9D9-47B6-8B56-F8F45A059040}"/>
              </a:ext>
            </a:extLst>
          </p:cNvPr>
          <p:cNvGrpSpPr/>
          <p:nvPr/>
        </p:nvGrpSpPr>
        <p:grpSpPr>
          <a:xfrm>
            <a:off x="70952" y="794140"/>
            <a:ext cx="198636" cy="5269720"/>
            <a:chOff x="347204" y="235202"/>
            <a:chExt cx="198636" cy="5269720"/>
          </a:xfrm>
        </p:grpSpPr>
        <p:sp>
          <p:nvSpPr>
            <p:cNvPr id="4" name="Oval 3">
              <a:extLst>
                <a:ext uri="{FF2B5EF4-FFF2-40B4-BE49-F238E27FC236}">
                  <a16:creationId xmlns:a16="http://schemas.microsoft.com/office/drawing/2014/main" id="{6813548E-C496-432C-9A95-FDB5753C65C4}"/>
                </a:ext>
              </a:extLst>
            </p:cNvPr>
            <p:cNvSpPr/>
            <p:nvPr/>
          </p:nvSpPr>
          <p:spPr>
            <a:xfrm>
              <a:off x="359228" y="235202"/>
              <a:ext cx="186612" cy="186612"/>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35190701-850D-492B-AEB4-510C1EACB00C}"/>
                </a:ext>
              </a:extLst>
            </p:cNvPr>
            <p:cNvCxnSpPr>
              <a:cxnSpLocks/>
              <a:stCxn id="4"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35" name="Group 34">
              <a:extLst>
                <a:ext uri="{FF2B5EF4-FFF2-40B4-BE49-F238E27FC236}">
                  <a16:creationId xmlns:a16="http://schemas.microsoft.com/office/drawing/2014/main" id="{3D8BB537-EAD4-4A62-B8DB-FB76817770BB}"/>
                </a:ext>
              </a:extLst>
            </p:cNvPr>
            <p:cNvGrpSpPr/>
            <p:nvPr/>
          </p:nvGrpSpPr>
          <p:grpSpPr>
            <a:xfrm>
              <a:off x="359228" y="775274"/>
              <a:ext cx="186612" cy="588386"/>
              <a:chOff x="223935" y="578498"/>
              <a:chExt cx="186612" cy="588386"/>
            </a:xfrm>
          </p:grpSpPr>
          <p:sp>
            <p:nvSpPr>
              <p:cNvPr id="36" name="Oval 35">
                <a:extLst>
                  <a:ext uri="{FF2B5EF4-FFF2-40B4-BE49-F238E27FC236}">
                    <a16:creationId xmlns:a16="http://schemas.microsoft.com/office/drawing/2014/main" id="{8028710E-3055-4091-876A-AAAF50BB84B4}"/>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37" name="Straight Connector 36">
                <a:extLst>
                  <a:ext uri="{FF2B5EF4-FFF2-40B4-BE49-F238E27FC236}">
                    <a16:creationId xmlns:a16="http://schemas.microsoft.com/office/drawing/2014/main" id="{F64E65CF-7FBE-4EBF-8927-068A89BC159E}"/>
                  </a:ext>
                </a:extLst>
              </p:cNvPr>
              <p:cNvCxnSpPr>
                <a:cxnSpLocks/>
                <a:stCxn id="3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38" name="Group 37">
              <a:extLst>
                <a:ext uri="{FF2B5EF4-FFF2-40B4-BE49-F238E27FC236}">
                  <a16:creationId xmlns:a16="http://schemas.microsoft.com/office/drawing/2014/main" id="{204D4080-A52A-415A-8141-1BFF12B67F22}"/>
                </a:ext>
              </a:extLst>
            </p:cNvPr>
            <p:cNvGrpSpPr/>
            <p:nvPr/>
          </p:nvGrpSpPr>
          <p:grpSpPr>
            <a:xfrm>
              <a:off x="359228" y="1363660"/>
              <a:ext cx="186612" cy="588386"/>
              <a:chOff x="223935" y="578498"/>
              <a:chExt cx="186612" cy="588386"/>
            </a:xfrm>
          </p:grpSpPr>
          <p:sp>
            <p:nvSpPr>
              <p:cNvPr id="39" name="Oval 38">
                <a:extLst>
                  <a:ext uri="{FF2B5EF4-FFF2-40B4-BE49-F238E27FC236}">
                    <a16:creationId xmlns:a16="http://schemas.microsoft.com/office/drawing/2014/main" id="{EAB33AE0-02F4-41CF-8EDD-3F6614B06BAD}"/>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40" name="Straight Connector 39">
                <a:extLst>
                  <a:ext uri="{FF2B5EF4-FFF2-40B4-BE49-F238E27FC236}">
                    <a16:creationId xmlns:a16="http://schemas.microsoft.com/office/drawing/2014/main" id="{A9FCB458-8FB9-4F6E-8254-F128F22F0640}"/>
                  </a:ext>
                </a:extLst>
              </p:cNvPr>
              <p:cNvCxnSpPr>
                <a:cxnSpLocks/>
                <a:stCxn id="3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1" name="Group 40">
              <a:extLst>
                <a:ext uri="{FF2B5EF4-FFF2-40B4-BE49-F238E27FC236}">
                  <a16:creationId xmlns:a16="http://schemas.microsoft.com/office/drawing/2014/main" id="{CC476A17-8F35-4757-B72E-5D0204A0B7D5}"/>
                </a:ext>
              </a:extLst>
            </p:cNvPr>
            <p:cNvGrpSpPr/>
            <p:nvPr/>
          </p:nvGrpSpPr>
          <p:grpSpPr>
            <a:xfrm>
              <a:off x="359228" y="1952046"/>
              <a:ext cx="186612" cy="588386"/>
              <a:chOff x="223935" y="578498"/>
              <a:chExt cx="186612" cy="588386"/>
            </a:xfrm>
          </p:grpSpPr>
          <p:sp>
            <p:nvSpPr>
              <p:cNvPr id="42" name="Oval 41">
                <a:extLst>
                  <a:ext uri="{FF2B5EF4-FFF2-40B4-BE49-F238E27FC236}">
                    <a16:creationId xmlns:a16="http://schemas.microsoft.com/office/drawing/2014/main" id="{3685D157-D905-4A47-AF9E-09DD58E7A5CE}"/>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43" name="Straight Connector 42">
                <a:extLst>
                  <a:ext uri="{FF2B5EF4-FFF2-40B4-BE49-F238E27FC236}">
                    <a16:creationId xmlns:a16="http://schemas.microsoft.com/office/drawing/2014/main" id="{235AAE86-53EF-42F4-A3D4-EFEA9456296D}"/>
                  </a:ext>
                </a:extLst>
              </p:cNvPr>
              <p:cNvCxnSpPr>
                <a:cxnSpLocks/>
                <a:stCxn id="4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4" name="Group 43">
              <a:extLst>
                <a:ext uri="{FF2B5EF4-FFF2-40B4-BE49-F238E27FC236}">
                  <a16:creationId xmlns:a16="http://schemas.microsoft.com/office/drawing/2014/main" id="{08499306-E4F9-413F-9357-DF4741206ED5}"/>
                </a:ext>
              </a:extLst>
            </p:cNvPr>
            <p:cNvGrpSpPr/>
            <p:nvPr/>
          </p:nvGrpSpPr>
          <p:grpSpPr>
            <a:xfrm>
              <a:off x="356234" y="2540432"/>
              <a:ext cx="186612" cy="588386"/>
              <a:chOff x="223935" y="578498"/>
              <a:chExt cx="186612" cy="588386"/>
            </a:xfrm>
          </p:grpSpPr>
          <p:sp>
            <p:nvSpPr>
              <p:cNvPr id="45" name="Oval 44">
                <a:extLst>
                  <a:ext uri="{FF2B5EF4-FFF2-40B4-BE49-F238E27FC236}">
                    <a16:creationId xmlns:a16="http://schemas.microsoft.com/office/drawing/2014/main" id="{83AD22B2-E495-42F4-8C5B-DDCEEB1ADE41}"/>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46" name="Straight Connector 45">
                <a:extLst>
                  <a:ext uri="{FF2B5EF4-FFF2-40B4-BE49-F238E27FC236}">
                    <a16:creationId xmlns:a16="http://schemas.microsoft.com/office/drawing/2014/main" id="{4AB49E44-74A2-4C99-A953-AE7F61303C4A}"/>
                  </a:ext>
                </a:extLst>
              </p:cNvPr>
              <p:cNvCxnSpPr>
                <a:cxnSpLocks/>
                <a:stCxn id="45"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7" name="Group 46">
              <a:extLst>
                <a:ext uri="{FF2B5EF4-FFF2-40B4-BE49-F238E27FC236}">
                  <a16:creationId xmlns:a16="http://schemas.microsoft.com/office/drawing/2014/main" id="{A992D2FD-5B1A-4D99-ACC3-E22C5A7C1316}"/>
                </a:ext>
              </a:extLst>
            </p:cNvPr>
            <p:cNvGrpSpPr/>
            <p:nvPr/>
          </p:nvGrpSpPr>
          <p:grpSpPr>
            <a:xfrm>
              <a:off x="356234" y="3072285"/>
              <a:ext cx="186612" cy="588386"/>
              <a:chOff x="223935" y="578498"/>
              <a:chExt cx="186612" cy="588386"/>
            </a:xfrm>
          </p:grpSpPr>
          <p:sp>
            <p:nvSpPr>
              <p:cNvPr id="48" name="Oval 47">
                <a:extLst>
                  <a:ext uri="{FF2B5EF4-FFF2-40B4-BE49-F238E27FC236}">
                    <a16:creationId xmlns:a16="http://schemas.microsoft.com/office/drawing/2014/main" id="{552A231F-494E-46B1-85A0-C64889C89755}"/>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49" name="Straight Connector 48">
                <a:extLst>
                  <a:ext uri="{FF2B5EF4-FFF2-40B4-BE49-F238E27FC236}">
                    <a16:creationId xmlns:a16="http://schemas.microsoft.com/office/drawing/2014/main" id="{DE5A8BA4-C47E-4086-AADE-51F030870711}"/>
                  </a:ext>
                </a:extLst>
              </p:cNvPr>
              <p:cNvCxnSpPr>
                <a:cxnSpLocks/>
                <a:stCxn id="4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50" name="Group 49">
              <a:extLst>
                <a:ext uri="{FF2B5EF4-FFF2-40B4-BE49-F238E27FC236}">
                  <a16:creationId xmlns:a16="http://schemas.microsoft.com/office/drawing/2014/main" id="{17DE01D0-9244-4D95-8762-37BD0B2FF074}"/>
                </a:ext>
              </a:extLst>
            </p:cNvPr>
            <p:cNvGrpSpPr/>
            <p:nvPr/>
          </p:nvGrpSpPr>
          <p:grpSpPr>
            <a:xfrm>
              <a:off x="356234" y="3644016"/>
              <a:ext cx="186612" cy="588386"/>
              <a:chOff x="223935" y="578498"/>
              <a:chExt cx="186612" cy="588386"/>
            </a:xfrm>
          </p:grpSpPr>
          <p:sp>
            <p:nvSpPr>
              <p:cNvPr id="51" name="Oval 50">
                <a:extLst>
                  <a:ext uri="{FF2B5EF4-FFF2-40B4-BE49-F238E27FC236}">
                    <a16:creationId xmlns:a16="http://schemas.microsoft.com/office/drawing/2014/main" id="{CA499322-1365-421E-8371-78E4F780203B}"/>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2" name="Straight Connector 51">
                <a:extLst>
                  <a:ext uri="{FF2B5EF4-FFF2-40B4-BE49-F238E27FC236}">
                    <a16:creationId xmlns:a16="http://schemas.microsoft.com/office/drawing/2014/main" id="{6B5C5E77-400F-4DB2-9F23-589D73A56E27}"/>
                  </a:ext>
                </a:extLst>
              </p:cNvPr>
              <p:cNvCxnSpPr>
                <a:cxnSpLocks/>
                <a:stCxn id="5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53" name="Group 52">
              <a:extLst>
                <a:ext uri="{FF2B5EF4-FFF2-40B4-BE49-F238E27FC236}">
                  <a16:creationId xmlns:a16="http://schemas.microsoft.com/office/drawing/2014/main" id="{2A7BF42F-ABA6-470D-8A09-6108E2CD98BE}"/>
                </a:ext>
              </a:extLst>
            </p:cNvPr>
            <p:cNvGrpSpPr/>
            <p:nvPr/>
          </p:nvGrpSpPr>
          <p:grpSpPr>
            <a:xfrm>
              <a:off x="350546" y="4216318"/>
              <a:ext cx="186612" cy="588386"/>
              <a:chOff x="223935" y="578498"/>
              <a:chExt cx="186612" cy="588386"/>
            </a:xfrm>
          </p:grpSpPr>
          <p:sp>
            <p:nvSpPr>
              <p:cNvPr id="54" name="Oval 53">
                <a:extLst>
                  <a:ext uri="{FF2B5EF4-FFF2-40B4-BE49-F238E27FC236}">
                    <a16:creationId xmlns:a16="http://schemas.microsoft.com/office/drawing/2014/main" id="{8E3778C7-780A-4929-B099-4DC845AE54E1}"/>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5" name="Straight Connector 54">
                <a:extLst>
                  <a:ext uri="{FF2B5EF4-FFF2-40B4-BE49-F238E27FC236}">
                    <a16:creationId xmlns:a16="http://schemas.microsoft.com/office/drawing/2014/main" id="{420A1DE5-B649-4A75-81A6-E19E770DFDCA}"/>
                  </a:ext>
                </a:extLst>
              </p:cNvPr>
              <p:cNvCxnSpPr>
                <a:cxnSpLocks/>
                <a:stCxn id="5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56" name="Group 55">
              <a:extLst>
                <a:ext uri="{FF2B5EF4-FFF2-40B4-BE49-F238E27FC236}">
                  <a16:creationId xmlns:a16="http://schemas.microsoft.com/office/drawing/2014/main" id="{99A57C22-33EA-4572-A838-A7081DAE67BB}"/>
                </a:ext>
              </a:extLst>
            </p:cNvPr>
            <p:cNvGrpSpPr/>
            <p:nvPr/>
          </p:nvGrpSpPr>
          <p:grpSpPr>
            <a:xfrm>
              <a:off x="350546" y="4731556"/>
              <a:ext cx="186612" cy="588386"/>
              <a:chOff x="223935" y="578498"/>
              <a:chExt cx="186612" cy="588386"/>
            </a:xfrm>
          </p:grpSpPr>
          <p:sp>
            <p:nvSpPr>
              <p:cNvPr id="57" name="Oval 56">
                <a:extLst>
                  <a:ext uri="{FF2B5EF4-FFF2-40B4-BE49-F238E27FC236}">
                    <a16:creationId xmlns:a16="http://schemas.microsoft.com/office/drawing/2014/main" id="{6A48914F-83D7-4B8F-9D04-D2AD8E0D60F1}"/>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8" name="Straight Connector 57">
                <a:extLst>
                  <a:ext uri="{FF2B5EF4-FFF2-40B4-BE49-F238E27FC236}">
                    <a16:creationId xmlns:a16="http://schemas.microsoft.com/office/drawing/2014/main" id="{49C1D350-E6FB-4A03-A94B-9E20500D2B0C}"/>
                  </a:ext>
                </a:extLst>
              </p:cNvPr>
              <p:cNvCxnSpPr>
                <a:cxnSpLocks/>
                <a:stCxn id="5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60" name="Oval 59">
              <a:extLst>
                <a:ext uri="{FF2B5EF4-FFF2-40B4-BE49-F238E27FC236}">
                  <a16:creationId xmlns:a16="http://schemas.microsoft.com/office/drawing/2014/main" id="{94188ACE-2B8D-493E-8D88-EEE49437B80F}"/>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32" name="TextBox 31">
            <a:extLst>
              <a:ext uri="{FF2B5EF4-FFF2-40B4-BE49-F238E27FC236}">
                <a16:creationId xmlns:a16="http://schemas.microsoft.com/office/drawing/2014/main" id="{D6323099-E547-42D2-8192-B41BADD2019C}"/>
              </a:ext>
            </a:extLst>
          </p:cNvPr>
          <p:cNvSpPr txBox="1"/>
          <p:nvPr/>
        </p:nvSpPr>
        <p:spPr>
          <a:xfrm>
            <a:off x="7710966" y="6496253"/>
            <a:ext cx="4314001" cy="253916"/>
          </a:xfrm>
          <a:prstGeom prst="rect">
            <a:avLst/>
          </a:prstGeom>
          <a:noFill/>
        </p:spPr>
        <p:txBody>
          <a:bodyPr wrap="none" rtlCol="0">
            <a:spAutoFit/>
          </a:bodyPr>
          <a:lstStyle/>
          <a:p>
            <a:r>
              <a:rPr lang="en-GB" sz="1050" dirty="0">
                <a:latin typeface="Times New Roman" panose="02020603050405020304" pitchFamily="18" charset="0"/>
                <a:cs typeface="Times New Roman" panose="02020603050405020304" pitchFamily="18" charset="0"/>
              </a:rPr>
              <a:t>Source: https://www.gim-international.com/content/article/h1n1?output=pdf</a:t>
            </a:r>
          </a:p>
        </p:txBody>
      </p:sp>
      <p:sp>
        <p:nvSpPr>
          <p:cNvPr id="33" name="TextBox 32">
            <a:extLst>
              <a:ext uri="{FF2B5EF4-FFF2-40B4-BE49-F238E27FC236}">
                <a16:creationId xmlns:a16="http://schemas.microsoft.com/office/drawing/2014/main" id="{451CBE99-5453-4818-9E59-A836BC060AE3}"/>
              </a:ext>
            </a:extLst>
          </p:cNvPr>
          <p:cNvSpPr txBox="1"/>
          <p:nvPr/>
        </p:nvSpPr>
        <p:spPr>
          <a:xfrm>
            <a:off x="1601314" y="6596280"/>
            <a:ext cx="5866286" cy="307777"/>
          </a:xfrm>
          <a:prstGeom prst="rect">
            <a:avLst/>
          </a:prstGeom>
          <a:noFill/>
        </p:spPr>
        <p:txBody>
          <a:bodyPr wrap="none" rtlCol="0">
            <a:spAutoFit/>
          </a:bodyPr>
          <a:lstStyle/>
          <a:p>
            <a:r>
              <a:rPr lang="en-GB" sz="1400" dirty="0">
                <a:latin typeface="Times New Roman" panose="02020603050405020304" pitchFamily="18" charset="0"/>
                <a:cs typeface="Times New Roman" panose="02020603050405020304" pitchFamily="18" charset="0"/>
              </a:rPr>
              <a:t>Source: https://www.</a:t>
            </a:r>
            <a:r>
              <a:rPr lang="en-GB" sz="1200" dirty="0">
                <a:latin typeface="Times New Roman" panose="02020603050405020304" pitchFamily="18" charset="0"/>
                <a:cs typeface="Times New Roman" panose="02020603050405020304" pitchFamily="18" charset="0"/>
              </a:rPr>
              <a:t>nationalgeographic</a:t>
            </a:r>
            <a:r>
              <a:rPr lang="en-GB" sz="1400" dirty="0">
                <a:latin typeface="Times New Roman" panose="02020603050405020304" pitchFamily="18" charset="0"/>
                <a:cs typeface="Times New Roman" panose="02020603050405020304" pitchFamily="18" charset="0"/>
              </a:rPr>
              <a:t>.org/activity/mapping-london-epidemic/</a:t>
            </a:r>
          </a:p>
        </p:txBody>
      </p:sp>
      <p:sp>
        <p:nvSpPr>
          <p:cNvPr id="5" name="TextBox 4">
            <a:extLst>
              <a:ext uri="{FF2B5EF4-FFF2-40B4-BE49-F238E27FC236}">
                <a16:creationId xmlns:a16="http://schemas.microsoft.com/office/drawing/2014/main" id="{7105D3D7-BF29-4A07-AD00-5541E21D3FAB}"/>
              </a:ext>
            </a:extLst>
          </p:cNvPr>
          <p:cNvSpPr txBox="1"/>
          <p:nvPr/>
        </p:nvSpPr>
        <p:spPr>
          <a:xfrm>
            <a:off x="182268" y="710332"/>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1854</a:t>
            </a:r>
          </a:p>
        </p:txBody>
      </p:sp>
    </p:spTree>
    <p:extLst>
      <p:ext uri="{BB962C8B-B14F-4D97-AF65-F5344CB8AC3E}">
        <p14:creationId xmlns:p14="http://schemas.microsoft.com/office/powerpoint/2010/main" val="421482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AE42C-A792-4338-80DC-9BCB44201093}"/>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HEGIS- Health and environment </a:t>
            </a:r>
            <a:r>
              <a:rPr lang="en-GB" dirty="0" err="1">
                <a:latin typeface="Times New Roman" panose="02020603050405020304" pitchFamily="18" charset="0"/>
                <a:cs typeface="Times New Roman" panose="02020603050405020304" pitchFamily="18" charset="0"/>
              </a:rPr>
              <a:t>gis</a:t>
            </a:r>
            <a:endParaRPr lang="en-GB"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2F90800-2D2C-403D-BF4D-3215D1028AC8}"/>
              </a:ext>
            </a:extLst>
          </p:cNvPr>
          <p:cNvSpPr>
            <a:spLocks noGrp="1"/>
          </p:cNvSpPr>
          <p:nvPr>
            <p:ph idx="1"/>
          </p:nvPr>
        </p:nvSpPr>
        <p:spPr/>
        <p:txBody>
          <a:bodyPr/>
          <a:lstStyle/>
          <a:p>
            <a:pPr marL="0" indent="0">
              <a:buNone/>
            </a:pPr>
            <a:r>
              <a:rPr lang="en-GB" dirty="0">
                <a:latin typeface="Times New Roman" panose="02020603050405020304" pitchFamily="18" charset="0"/>
                <a:cs typeface="Times New Roman" panose="02020603050405020304" pitchFamily="18" charset="0"/>
              </a:rPr>
              <a:t>In 1990 at National Institute of Public Health and Environmental Protection in </a:t>
            </a:r>
            <a:r>
              <a:rPr lang="en-GB" dirty="0" err="1">
                <a:latin typeface="Times New Roman" panose="02020603050405020304" pitchFamily="18" charset="0"/>
                <a:cs typeface="Times New Roman" panose="02020603050405020304" pitchFamily="18" charset="0"/>
              </a:rPr>
              <a:t>Bilthoven</a:t>
            </a:r>
            <a:r>
              <a:rPr lang="en-GB" dirty="0">
                <a:latin typeface="Times New Roman" panose="02020603050405020304" pitchFamily="18" charset="0"/>
                <a:cs typeface="Times New Roman" panose="02020603050405020304" pitchFamily="18" charset="0"/>
              </a:rPr>
              <a:t>, Regional office of WHO assembled a meeting of GIS and Health professionals to setup the Health and Environment GIS (HEGIS)</a:t>
            </a:r>
          </a:p>
        </p:txBody>
      </p:sp>
      <p:sp>
        <p:nvSpPr>
          <p:cNvPr id="4" name="TextBox 3">
            <a:extLst>
              <a:ext uri="{FF2B5EF4-FFF2-40B4-BE49-F238E27FC236}">
                <a16:creationId xmlns:a16="http://schemas.microsoft.com/office/drawing/2014/main" id="{51A9B57E-3941-4070-AA95-7DF2F550CF5D}"/>
              </a:ext>
            </a:extLst>
          </p:cNvPr>
          <p:cNvSpPr txBox="1"/>
          <p:nvPr/>
        </p:nvSpPr>
        <p:spPr>
          <a:xfrm>
            <a:off x="1304923" y="6045738"/>
            <a:ext cx="10115551" cy="461665"/>
          </a:xfrm>
          <a:prstGeom prst="rect">
            <a:avLst/>
          </a:prstGeom>
          <a:noFill/>
        </p:spPr>
        <p:txBody>
          <a:bodyPr wrap="square" rtlCol="0">
            <a:spAutoFit/>
          </a:bodyPr>
          <a:lstStyle/>
          <a:p>
            <a:pPr algn="l"/>
            <a:r>
              <a:rPr lang="en-GB" sz="1200" dirty="0">
                <a:latin typeface="Times New Roman" panose="02020603050405020304" pitchFamily="18" charset="0"/>
                <a:cs typeface="Times New Roman" panose="02020603050405020304" pitchFamily="18" charset="0"/>
              </a:rPr>
              <a:t>Source: </a:t>
            </a:r>
            <a:r>
              <a:rPr lang="en-US" sz="1200" i="0" u="none" strike="noStrike" baseline="0" dirty="0">
                <a:latin typeface="Times New Roman" panose="02020603050405020304" pitchFamily="18" charset="0"/>
                <a:cs typeface="Times New Roman" panose="02020603050405020304" pitchFamily="18" charset="0"/>
              </a:rPr>
              <a:t>DE LEPPER M.J.C., SCHOLTEN H.J. and STERN R.M. (eds) (1995) </a:t>
            </a:r>
            <a:r>
              <a:rPr lang="en-US" sz="1200" i="1" u="none" strike="noStrike" baseline="0" dirty="0">
                <a:latin typeface="Times New Roman" panose="02020603050405020304" pitchFamily="18" charset="0"/>
                <a:cs typeface="Times New Roman" panose="02020603050405020304" pitchFamily="18" charset="0"/>
              </a:rPr>
              <a:t>The Added Value of Geographical Information Systems in Public and Environmental Health. </a:t>
            </a:r>
            <a:r>
              <a:rPr lang="en-US" sz="1200" i="0" u="none" strike="noStrike" baseline="0" dirty="0">
                <a:latin typeface="Times New Roman" panose="02020603050405020304" pitchFamily="18" charset="0"/>
                <a:cs typeface="Times New Roman" panose="02020603050405020304" pitchFamily="18" charset="0"/>
              </a:rPr>
              <a:t>Kluwer Academic </a:t>
            </a:r>
            <a:r>
              <a:rPr lang="en-GB" sz="1200" i="0" u="none" strike="noStrike" baseline="0" dirty="0">
                <a:latin typeface="Times New Roman" panose="02020603050405020304" pitchFamily="18" charset="0"/>
                <a:cs typeface="Times New Roman" panose="02020603050405020304" pitchFamily="18" charset="0"/>
              </a:rPr>
              <a:t>Publishers, Dordrecht.</a:t>
            </a:r>
            <a:endParaRPr lang="en-GB" sz="1200" dirty="0">
              <a:latin typeface="Times New Roman" panose="02020603050405020304" pitchFamily="18" charset="0"/>
              <a:cs typeface="Times New Roman" panose="02020603050405020304" pitchFamily="18" charset="0"/>
            </a:endParaRPr>
          </a:p>
        </p:txBody>
      </p:sp>
      <p:sp>
        <p:nvSpPr>
          <p:cNvPr id="34" name="Oval 33">
            <a:extLst>
              <a:ext uri="{FF2B5EF4-FFF2-40B4-BE49-F238E27FC236}">
                <a16:creationId xmlns:a16="http://schemas.microsoft.com/office/drawing/2014/main" id="{4CB8EF1A-70F4-478E-BA17-2E7652FB9694}"/>
              </a:ext>
            </a:extLst>
          </p:cNvPr>
          <p:cNvSpPr/>
          <p:nvPr/>
        </p:nvSpPr>
        <p:spPr>
          <a:xfrm>
            <a:off x="82976" y="794140"/>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35" name="Straight Connector 34">
            <a:extLst>
              <a:ext uri="{FF2B5EF4-FFF2-40B4-BE49-F238E27FC236}">
                <a16:creationId xmlns:a16="http://schemas.microsoft.com/office/drawing/2014/main" id="{EF514E52-5DC6-417D-9E28-DD66F8BE462C}"/>
              </a:ext>
            </a:extLst>
          </p:cNvPr>
          <p:cNvCxnSpPr>
            <a:cxnSpLocks/>
            <a:stCxn id="34" idx="4"/>
          </p:cNvCxnSpPr>
          <p:nvPr/>
        </p:nvCxnSpPr>
        <p:spPr>
          <a:xfrm flipH="1">
            <a:off x="172940" y="980752"/>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36" name="Group 35">
            <a:extLst>
              <a:ext uri="{FF2B5EF4-FFF2-40B4-BE49-F238E27FC236}">
                <a16:creationId xmlns:a16="http://schemas.microsoft.com/office/drawing/2014/main" id="{CEF5D265-B987-450D-B788-B691840F096A}"/>
              </a:ext>
            </a:extLst>
          </p:cNvPr>
          <p:cNvGrpSpPr/>
          <p:nvPr/>
        </p:nvGrpSpPr>
        <p:grpSpPr>
          <a:xfrm>
            <a:off x="82976" y="1334212"/>
            <a:ext cx="186612" cy="588386"/>
            <a:chOff x="223935" y="578498"/>
            <a:chExt cx="186612" cy="588386"/>
          </a:xfrm>
        </p:grpSpPr>
        <p:sp>
          <p:nvSpPr>
            <p:cNvPr id="59" name="Oval 58">
              <a:extLst>
                <a:ext uri="{FF2B5EF4-FFF2-40B4-BE49-F238E27FC236}">
                  <a16:creationId xmlns:a16="http://schemas.microsoft.com/office/drawing/2014/main" id="{D6024E1C-27A2-4CAD-BC81-71CB82264644}"/>
                </a:ext>
              </a:extLst>
            </p:cNvPr>
            <p:cNvSpPr/>
            <p:nvPr/>
          </p:nvSpPr>
          <p:spPr>
            <a:xfrm>
              <a:off x="223935" y="578498"/>
              <a:ext cx="186612" cy="186612"/>
            </a:xfrm>
            <a:prstGeom prst="ellips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60" name="Straight Connector 59">
              <a:extLst>
                <a:ext uri="{FF2B5EF4-FFF2-40B4-BE49-F238E27FC236}">
                  <a16:creationId xmlns:a16="http://schemas.microsoft.com/office/drawing/2014/main" id="{75F1FD61-FD14-49FB-B91B-E05CE659F3FF}"/>
                </a:ext>
              </a:extLst>
            </p:cNvPr>
            <p:cNvCxnSpPr>
              <a:cxnSpLocks/>
              <a:stCxn id="5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37" name="Group 36">
            <a:extLst>
              <a:ext uri="{FF2B5EF4-FFF2-40B4-BE49-F238E27FC236}">
                <a16:creationId xmlns:a16="http://schemas.microsoft.com/office/drawing/2014/main" id="{35A4F7E9-6861-4B77-B76A-E17863EC310C}"/>
              </a:ext>
            </a:extLst>
          </p:cNvPr>
          <p:cNvGrpSpPr/>
          <p:nvPr/>
        </p:nvGrpSpPr>
        <p:grpSpPr>
          <a:xfrm>
            <a:off x="82976" y="1922598"/>
            <a:ext cx="186612" cy="588386"/>
            <a:chOff x="223935" y="578498"/>
            <a:chExt cx="186612" cy="588386"/>
          </a:xfrm>
        </p:grpSpPr>
        <p:sp>
          <p:nvSpPr>
            <p:cNvPr id="57" name="Oval 56">
              <a:extLst>
                <a:ext uri="{FF2B5EF4-FFF2-40B4-BE49-F238E27FC236}">
                  <a16:creationId xmlns:a16="http://schemas.microsoft.com/office/drawing/2014/main" id="{272FED1D-16FC-4239-AE53-65DA155751D6}"/>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8" name="Straight Connector 57">
              <a:extLst>
                <a:ext uri="{FF2B5EF4-FFF2-40B4-BE49-F238E27FC236}">
                  <a16:creationId xmlns:a16="http://schemas.microsoft.com/office/drawing/2014/main" id="{94C3F438-B4A2-442A-A258-D4834D7BAED8}"/>
                </a:ext>
              </a:extLst>
            </p:cNvPr>
            <p:cNvCxnSpPr>
              <a:cxnSpLocks/>
              <a:stCxn id="5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38" name="Group 37">
            <a:extLst>
              <a:ext uri="{FF2B5EF4-FFF2-40B4-BE49-F238E27FC236}">
                <a16:creationId xmlns:a16="http://schemas.microsoft.com/office/drawing/2014/main" id="{8B380FF6-E252-4CF9-8F67-CC476339B50B}"/>
              </a:ext>
            </a:extLst>
          </p:cNvPr>
          <p:cNvGrpSpPr/>
          <p:nvPr/>
        </p:nvGrpSpPr>
        <p:grpSpPr>
          <a:xfrm>
            <a:off x="82976" y="2510984"/>
            <a:ext cx="186612" cy="588386"/>
            <a:chOff x="223935" y="578498"/>
            <a:chExt cx="186612" cy="588386"/>
          </a:xfrm>
        </p:grpSpPr>
        <p:sp>
          <p:nvSpPr>
            <p:cNvPr id="55" name="Oval 54">
              <a:extLst>
                <a:ext uri="{FF2B5EF4-FFF2-40B4-BE49-F238E27FC236}">
                  <a16:creationId xmlns:a16="http://schemas.microsoft.com/office/drawing/2014/main" id="{F281C655-413C-4EB5-8AAA-937893ED5A2E}"/>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6" name="Straight Connector 55">
              <a:extLst>
                <a:ext uri="{FF2B5EF4-FFF2-40B4-BE49-F238E27FC236}">
                  <a16:creationId xmlns:a16="http://schemas.microsoft.com/office/drawing/2014/main" id="{E891F1AB-0C14-41B1-94A6-8CCE12F29A51}"/>
                </a:ext>
              </a:extLst>
            </p:cNvPr>
            <p:cNvCxnSpPr>
              <a:cxnSpLocks/>
              <a:stCxn id="55"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39" name="Group 38">
            <a:extLst>
              <a:ext uri="{FF2B5EF4-FFF2-40B4-BE49-F238E27FC236}">
                <a16:creationId xmlns:a16="http://schemas.microsoft.com/office/drawing/2014/main" id="{500A0110-2D3D-46C8-9D16-FD0CD543ED26}"/>
              </a:ext>
            </a:extLst>
          </p:cNvPr>
          <p:cNvGrpSpPr/>
          <p:nvPr/>
        </p:nvGrpSpPr>
        <p:grpSpPr>
          <a:xfrm>
            <a:off x="79982" y="3099370"/>
            <a:ext cx="186612" cy="588386"/>
            <a:chOff x="223935" y="578498"/>
            <a:chExt cx="186612" cy="588386"/>
          </a:xfrm>
        </p:grpSpPr>
        <p:sp>
          <p:nvSpPr>
            <p:cNvPr id="53" name="Oval 52">
              <a:extLst>
                <a:ext uri="{FF2B5EF4-FFF2-40B4-BE49-F238E27FC236}">
                  <a16:creationId xmlns:a16="http://schemas.microsoft.com/office/drawing/2014/main" id="{67375FD8-C1C9-49CE-AAF4-FFD824346A8B}"/>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54" name="Straight Connector 53">
              <a:extLst>
                <a:ext uri="{FF2B5EF4-FFF2-40B4-BE49-F238E27FC236}">
                  <a16:creationId xmlns:a16="http://schemas.microsoft.com/office/drawing/2014/main" id="{CBFF4603-A854-4748-BF4E-B33A1A542AF1}"/>
                </a:ext>
              </a:extLst>
            </p:cNvPr>
            <p:cNvCxnSpPr>
              <a:cxnSpLocks/>
              <a:stCxn id="53"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0" name="Group 39">
            <a:extLst>
              <a:ext uri="{FF2B5EF4-FFF2-40B4-BE49-F238E27FC236}">
                <a16:creationId xmlns:a16="http://schemas.microsoft.com/office/drawing/2014/main" id="{D12C00A0-4C7E-4E7B-8652-1FC20EA8B6B1}"/>
              </a:ext>
            </a:extLst>
          </p:cNvPr>
          <p:cNvGrpSpPr/>
          <p:nvPr/>
        </p:nvGrpSpPr>
        <p:grpSpPr>
          <a:xfrm>
            <a:off x="79982" y="3631223"/>
            <a:ext cx="186612" cy="588386"/>
            <a:chOff x="223935" y="578498"/>
            <a:chExt cx="186612" cy="588386"/>
          </a:xfrm>
        </p:grpSpPr>
        <p:sp>
          <p:nvSpPr>
            <p:cNvPr id="51" name="Oval 50">
              <a:extLst>
                <a:ext uri="{FF2B5EF4-FFF2-40B4-BE49-F238E27FC236}">
                  <a16:creationId xmlns:a16="http://schemas.microsoft.com/office/drawing/2014/main" id="{94032B0E-9FF3-4B27-9A1C-36822821488F}"/>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2" name="Straight Connector 51">
              <a:extLst>
                <a:ext uri="{FF2B5EF4-FFF2-40B4-BE49-F238E27FC236}">
                  <a16:creationId xmlns:a16="http://schemas.microsoft.com/office/drawing/2014/main" id="{1F657449-B4FB-4C4F-9344-14F1A70D6101}"/>
                </a:ext>
              </a:extLst>
            </p:cNvPr>
            <p:cNvCxnSpPr>
              <a:cxnSpLocks/>
              <a:stCxn id="51"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1" name="Group 40">
            <a:extLst>
              <a:ext uri="{FF2B5EF4-FFF2-40B4-BE49-F238E27FC236}">
                <a16:creationId xmlns:a16="http://schemas.microsoft.com/office/drawing/2014/main" id="{548453B9-B5F4-414D-840F-4F635AB0B709}"/>
              </a:ext>
            </a:extLst>
          </p:cNvPr>
          <p:cNvGrpSpPr/>
          <p:nvPr/>
        </p:nvGrpSpPr>
        <p:grpSpPr>
          <a:xfrm>
            <a:off x="79982" y="4202954"/>
            <a:ext cx="186612" cy="588386"/>
            <a:chOff x="223935" y="578498"/>
            <a:chExt cx="186612" cy="588386"/>
          </a:xfrm>
        </p:grpSpPr>
        <p:sp>
          <p:nvSpPr>
            <p:cNvPr id="49" name="Oval 48">
              <a:extLst>
                <a:ext uri="{FF2B5EF4-FFF2-40B4-BE49-F238E27FC236}">
                  <a16:creationId xmlns:a16="http://schemas.microsoft.com/office/drawing/2014/main" id="{6E93AB7D-18B8-49BE-8F54-856648AE0489}"/>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0" name="Straight Connector 49">
              <a:extLst>
                <a:ext uri="{FF2B5EF4-FFF2-40B4-BE49-F238E27FC236}">
                  <a16:creationId xmlns:a16="http://schemas.microsoft.com/office/drawing/2014/main" id="{1B147243-3D34-4A7C-9039-2D2A20D2D2CD}"/>
                </a:ext>
              </a:extLst>
            </p:cNvPr>
            <p:cNvCxnSpPr>
              <a:cxnSpLocks/>
              <a:stCxn id="49"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2" name="Group 41">
            <a:extLst>
              <a:ext uri="{FF2B5EF4-FFF2-40B4-BE49-F238E27FC236}">
                <a16:creationId xmlns:a16="http://schemas.microsoft.com/office/drawing/2014/main" id="{D72031B0-36C5-4C57-8D6A-AE277FC95A6C}"/>
              </a:ext>
            </a:extLst>
          </p:cNvPr>
          <p:cNvGrpSpPr/>
          <p:nvPr/>
        </p:nvGrpSpPr>
        <p:grpSpPr>
          <a:xfrm>
            <a:off x="74294" y="4775256"/>
            <a:ext cx="186612" cy="588386"/>
            <a:chOff x="223935" y="578498"/>
            <a:chExt cx="186612" cy="588386"/>
          </a:xfrm>
        </p:grpSpPr>
        <p:sp>
          <p:nvSpPr>
            <p:cNvPr id="47" name="Oval 46">
              <a:extLst>
                <a:ext uri="{FF2B5EF4-FFF2-40B4-BE49-F238E27FC236}">
                  <a16:creationId xmlns:a16="http://schemas.microsoft.com/office/drawing/2014/main" id="{7E6F148F-903F-4BD5-A6D2-562947C11789}"/>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48" name="Straight Connector 47">
              <a:extLst>
                <a:ext uri="{FF2B5EF4-FFF2-40B4-BE49-F238E27FC236}">
                  <a16:creationId xmlns:a16="http://schemas.microsoft.com/office/drawing/2014/main" id="{FEFEBCC0-AE13-4675-B140-DEEF97A08DD6}"/>
                </a:ext>
              </a:extLst>
            </p:cNvPr>
            <p:cNvCxnSpPr>
              <a:cxnSpLocks/>
              <a:stCxn id="47"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3" name="Group 42">
            <a:extLst>
              <a:ext uri="{FF2B5EF4-FFF2-40B4-BE49-F238E27FC236}">
                <a16:creationId xmlns:a16="http://schemas.microsoft.com/office/drawing/2014/main" id="{511468AC-6133-48A9-B876-C75FF3517C9D}"/>
              </a:ext>
            </a:extLst>
          </p:cNvPr>
          <p:cNvGrpSpPr/>
          <p:nvPr/>
        </p:nvGrpSpPr>
        <p:grpSpPr>
          <a:xfrm>
            <a:off x="74294" y="5290494"/>
            <a:ext cx="186612" cy="588386"/>
            <a:chOff x="223935" y="578498"/>
            <a:chExt cx="186612" cy="588386"/>
          </a:xfrm>
        </p:grpSpPr>
        <p:sp>
          <p:nvSpPr>
            <p:cNvPr id="45" name="Oval 44">
              <a:extLst>
                <a:ext uri="{FF2B5EF4-FFF2-40B4-BE49-F238E27FC236}">
                  <a16:creationId xmlns:a16="http://schemas.microsoft.com/office/drawing/2014/main" id="{BF7238D9-22BD-4594-9153-9EFADC8B8C30}"/>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46" name="Straight Connector 45">
              <a:extLst>
                <a:ext uri="{FF2B5EF4-FFF2-40B4-BE49-F238E27FC236}">
                  <a16:creationId xmlns:a16="http://schemas.microsoft.com/office/drawing/2014/main" id="{1CED25C8-F7FF-43C4-8B55-8ADE09201B07}"/>
                </a:ext>
              </a:extLst>
            </p:cNvPr>
            <p:cNvCxnSpPr>
              <a:cxnSpLocks/>
              <a:stCxn id="45"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44" name="Oval 43">
            <a:extLst>
              <a:ext uri="{FF2B5EF4-FFF2-40B4-BE49-F238E27FC236}">
                <a16:creationId xmlns:a16="http://schemas.microsoft.com/office/drawing/2014/main" id="{56DD558C-8358-4C55-AAF3-6492C3164734}"/>
              </a:ext>
            </a:extLst>
          </p:cNvPr>
          <p:cNvSpPr/>
          <p:nvPr/>
        </p:nvSpPr>
        <p:spPr>
          <a:xfrm>
            <a:off x="70952" y="587724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sp>
        <p:nvSpPr>
          <p:cNvPr id="61" name="TextBox 60">
            <a:extLst>
              <a:ext uri="{FF2B5EF4-FFF2-40B4-BE49-F238E27FC236}">
                <a16:creationId xmlns:a16="http://schemas.microsoft.com/office/drawing/2014/main" id="{2E9609D7-8190-46BC-A979-8CBEFB181791}"/>
              </a:ext>
            </a:extLst>
          </p:cNvPr>
          <p:cNvSpPr txBox="1"/>
          <p:nvPr/>
        </p:nvSpPr>
        <p:spPr>
          <a:xfrm>
            <a:off x="195644" y="1242852"/>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1990</a:t>
            </a:r>
          </a:p>
        </p:txBody>
      </p:sp>
      <p:sp>
        <p:nvSpPr>
          <p:cNvPr id="62" name="TextBox 61">
            <a:extLst>
              <a:ext uri="{FF2B5EF4-FFF2-40B4-BE49-F238E27FC236}">
                <a16:creationId xmlns:a16="http://schemas.microsoft.com/office/drawing/2014/main" id="{F440F8FA-ECF9-4064-A5D2-B36CB6C64262}"/>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Tree>
    <p:extLst>
      <p:ext uri="{BB962C8B-B14F-4D97-AF65-F5344CB8AC3E}">
        <p14:creationId xmlns:p14="http://schemas.microsoft.com/office/powerpoint/2010/main" val="20957335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3E5064B-BAF4-48C7-8C2C-8219FF24A7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Rectangle 74">
            <a:extLst>
              <a:ext uri="{FF2B5EF4-FFF2-40B4-BE49-F238E27FC236}">
                <a16:creationId xmlns:a16="http://schemas.microsoft.com/office/drawing/2014/main" id="{23E33EB3-397E-4C5F-B561-7FEE7C781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1" y="701040"/>
            <a:ext cx="10820400" cy="5471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379978-1998-43EF-9DD3-CDE58E6B1E08}"/>
              </a:ext>
            </a:extLst>
          </p:cNvPr>
          <p:cNvSpPr>
            <a:spLocks noGrp="1"/>
          </p:cNvSpPr>
          <p:nvPr>
            <p:ph type="title"/>
          </p:nvPr>
        </p:nvSpPr>
        <p:spPr>
          <a:xfrm>
            <a:off x="1284850" y="1065791"/>
            <a:ext cx="6393688" cy="813498"/>
          </a:xfrm>
        </p:spPr>
        <p:txBody>
          <a:bodyPr>
            <a:normAutofit/>
          </a:bodyPr>
          <a:lstStyle/>
          <a:p>
            <a:pPr algn="ctr"/>
            <a:r>
              <a:rPr lang="en-GB" sz="2500" dirty="0">
                <a:latin typeface="Times New Roman" panose="02020603050405020304" pitchFamily="18" charset="0"/>
                <a:cs typeface="Times New Roman" panose="02020603050405020304" pitchFamily="18" charset="0"/>
              </a:rPr>
              <a:t>European </a:t>
            </a:r>
            <a:r>
              <a:rPr lang="en-GB" sz="2500" dirty="0" err="1">
                <a:latin typeface="Times New Roman" panose="02020603050405020304" pitchFamily="18" charset="0"/>
                <a:cs typeface="Times New Roman" panose="02020603050405020304" pitchFamily="18" charset="0"/>
              </a:rPr>
              <a:t>gis</a:t>
            </a:r>
            <a:r>
              <a:rPr lang="en-GB" sz="2500" dirty="0">
                <a:latin typeface="Times New Roman" panose="02020603050405020304" pitchFamily="18" charset="0"/>
                <a:cs typeface="Times New Roman" panose="02020603050405020304" pitchFamily="18" charset="0"/>
              </a:rPr>
              <a:t> community (1990-93)</a:t>
            </a:r>
          </a:p>
        </p:txBody>
      </p:sp>
      <p:graphicFrame>
        <p:nvGraphicFramePr>
          <p:cNvPr id="2054" name="Content Placeholder 2">
            <a:extLst>
              <a:ext uri="{FF2B5EF4-FFF2-40B4-BE49-F238E27FC236}">
                <a16:creationId xmlns:a16="http://schemas.microsoft.com/office/drawing/2014/main" id="{69CF7446-C11B-49DD-960B-534E33762A31}"/>
              </a:ext>
            </a:extLst>
          </p:cNvPr>
          <p:cNvGraphicFramePr>
            <a:graphicFrameLocks noGrp="1"/>
          </p:cNvGraphicFramePr>
          <p:nvPr>
            <p:ph idx="1"/>
            <p:extLst>
              <p:ext uri="{D42A27DB-BD31-4B8C-83A1-F6EECF244321}">
                <p14:modId xmlns:p14="http://schemas.microsoft.com/office/powerpoint/2010/main" val="512995286"/>
              </p:ext>
            </p:extLst>
          </p:nvPr>
        </p:nvGraphicFramePr>
        <p:xfrm>
          <a:off x="1284850" y="2135938"/>
          <a:ext cx="6339840" cy="34395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descr="EUROGI">
            <a:extLst>
              <a:ext uri="{FF2B5EF4-FFF2-40B4-BE49-F238E27FC236}">
                <a16:creationId xmlns:a16="http://schemas.microsoft.com/office/drawing/2014/main" id="{57CE65C7-D29F-4126-9240-53A2DCFA47E7}"/>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8153400" y="2029811"/>
            <a:ext cx="2705100" cy="2798379"/>
          </a:xfrm>
          <a:prstGeom prst="rect">
            <a:avLst/>
          </a:prstGeom>
          <a:noFill/>
          <a:extLst>
            <a:ext uri="{909E8E84-426E-40DD-AFC4-6F175D3DCCD1}">
              <a14:hiddenFill xmlns:a14="http://schemas.microsoft.com/office/drawing/2010/main">
                <a:solidFill>
                  <a:srgbClr val="FFFFFF"/>
                </a:solidFill>
              </a14:hiddenFill>
            </a:ext>
          </a:extLst>
        </p:spPr>
      </p:pic>
      <p:grpSp>
        <p:nvGrpSpPr>
          <p:cNvPr id="36" name="Group 35">
            <a:extLst>
              <a:ext uri="{FF2B5EF4-FFF2-40B4-BE49-F238E27FC236}">
                <a16:creationId xmlns:a16="http://schemas.microsoft.com/office/drawing/2014/main" id="{BE51680D-4B8C-47CA-90B0-790951186E1C}"/>
              </a:ext>
            </a:extLst>
          </p:cNvPr>
          <p:cNvGrpSpPr/>
          <p:nvPr/>
        </p:nvGrpSpPr>
        <p:grpSpPr>
          <a:xfrm>
            <a:off x="70952" y="794140"/>
            <a:ext cx="198636" cy="5269720"/>
            <a:chOff x="347204" y="235202"/>
            <a:chExt cx="198636" cy="5269720"/>
          </a:xfrm>
        </p:grpSpPr>
        <p:sp>
          <p:nvSpPr>
            <p:cNvPr id="37" name="Oval 36">
              <a:extLst>
                <a:ext uri="{FF2B5EF4-FFF2-40B4-BE49-F238E27FC236}">
                  <a16:creationId xmlns:a16="http://schemas.microsoft.com/office/drawing/2014/main" id="{5B3E6B66-F1CC-4629-A296-67691B417C3C}"/>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38" name="Straight Connector 37">
              <a:extLst>
                <a:ext uri="{FF2B5EF4-FFF2-40B4-BE49-F238E27FC236}">
                  <a16:creationId xmlns:a16="http://schemas.microsoft.com/office/drawing/2014/main" id="{D99355C4-31A7-4923-A26F-CE3309E4F714}"/>
                </a:ext>
              </a:extLst>
            </p:cNvPr>
            <p:cNvCxnSpPr>
              <a:cxnSpLocks/>
              <a:stCxn id="37"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39" name="Group 38">
              <a:extLst>
                <a:ext uri="{FF2B5EF4-FFF2-40B4-BE49-F238E27FC236}">
                  <a16:creationId xmlns:a16="http://schemas.microsoft.com/office/drawing/2014/main" id="{F22FF0DA-6597-4CF0-A25C-2D6E0C6A05A6}"/>
                </a:ext>
              </a:extLst>
            </p:cNvPr>
            <p:cNvGrpSpPr/>
            <p:nvPr/>
          </p:nvGrpSpPr>
          <p:grpSpPr>
            <a:xfrm>
              <a:off x="359228" y="775274"/>
              <a:ext cx="186612" cy="588386"/>
              <a:chOff x="223935" y="578498"/>
              <a:chExt cx="186612" cy="588386"/>
            </a:xfrm>
          </p:grpSpPr>
          <p:sp>
            <p:nvSpPr>
              <p:cNvPr id="62" name="Oval 61">
                <a:extLst>
                  <a:ext uri="{FF2B5EF4-FFF2-40B4-BE49-F238E27FC236}">
                    <a16:creationId xmlns:a16="http://schemas.microsoft.com/office/drawing/2014/main" id="{66983BFD-E6CF-427D-87D2-6532EFC3538B}"/>
                  </a:ext>
                </a:extLst>
              </p:cNvPr>
              <p:cNvSpPr/>
              <p:nvPr/>
            </p:nvSpPr>
            <p:spPr>
              <a:xfrm>
                <a:off x="223935" y="578498"/>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63" name="Straight Connector 62">
                <a:extLst>
                  <a:ext uri="{FF2B5EF4-FFF2-40B4-BE49-F238E27FC236}">
                    <a16:creationId xmlns:a16="http://schemas.microsoft.com/office/drawing/2014/main" id="{FD294DF8-8509-411F-A6DD-81CF60F383CD}"/>
                  </a:ext>
                </a:extLst>
              </p:cNvPr>
              <p:cNvCxnSpPr>
                <a:cxnSpLocks/>
                <a:stCxn id="6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0" name="Group 39">
              <a:extLst>
                <a:ext uri="{FF2B5EF4-FFF2-40B4-BE49-F238E27FC236}">
                  <a16:creationId xmlns:a16="http://schemas.microsoft.com/office/drawing/2014/main" id="{722CD52B-831F-4E37-9ADB-F2A2EE672515}"/>
                </a:ext>
              </a:extLst>
            </p:cNvPr>
            <p:cNvGrpSpPr/>
            <p:nvPr/>
          </p:nvGrpSpPr>
          <p:grpSpPr>
            <a:xfrm>
              <a:off x="359228" y="1363660"/>
              <a:ext cx="186612" cy="588386"/>
              <a:chOff x="223935" y="578498"/>
              <a:chExt cx="186612" cy="588386"/>
            </a:xfrm>
          </p:grpSpPr>
          <p:sp>
            <p:nvSpPr>
              <p:cNvPr id="60" name="Oval 59">
                <a:extLst>
                  <a:ext uri="{FF2B5EF4-FFF2-40B4-BE49-F238E27FC236}">
                    <a16:creationId xmlns:a16="http://schemas.microsoft.com/office/drawing/2014/main" id="{DF67E84C-C888-47E1-AC10-8AFF6E432757}"/>
                  </a:ext>
                </a:extLst>
              </p:cNvPr>
              <p:cNvSpPr/>
              <p:nvPr/>
            </p:nvSpPr>
            <p:spPr>
              <a:xfrm>
                <a:off x="223935" y="578498"/>
                <a:ext cx="186612" cy="186612"/>
              </a:xfrm>
              <a:prstGeom prst="ellips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61" name="Straight Connector 60">
                <a:extLst>
                  <a:ext uri="{FF2B5EF4-FFF2-40B4-BE49-F238E27FC236}">
                    <a16:creationId xmlns:a16="http://schemas.microsoft.com/office/drawing/2014/main" id="{9D31D004-3D48-495C-9294-220D2C416189}"/>
                  </a:ext>
                </a:extLst>
              </p:cNvPr>
              <p:cNvCxnSpPr>
                <a:cxnSpLocks/>
                <a:stCxn id="60"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1" name="Group 40">
              <a:extLst>
                <a:ext uri="{FF2B5EF4-FFF2-40B4-BE49-F238E27FC236}">
                  <a16:creationId xmlns:a16="http://schemas.microsoft.com/office/drawing/2014/main" id="{411E9B29-8E5B-4F24-BCD8-95B81EAFFED8}"/>
                </a:ext>
              </a:extLst>
            </p:cNvPr>
            <p:cNvGrpSpPr/>
            <p:nvPr/>
          </p:nvGrpSpPr>
          <p:grpSpPr>
            <a:xfrm>
              <a:off x="359228" y="1952046"/>
              <a:ext cx="186612" cy="588386"/>
              <a:chOff x="223935" y="578498"/>
              <a:chExt cx="186612" cy="588386"/>
            </a:xfrm>
          </p:grpSpPr>
          <p:sp>
            <p:nvSpPr>
              <p:cNvPr id="58" name="Oval 57">
                <a:extLst>
                  <a:ext uri="{FF2B5EF4-FFF2-40B4-BE49-F238E27FC236}">
                    <a16:creationId xmlns:a16="http://schemas.microsoft.com/office/drawing/2014/main" id="{6080F05E-7445-46C1-8E41-90DF69438EF6}"/>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9" name="Straight Connector 58">
                <a:extLst>
                  <a:ext uri="{FF2B5EF4-FFF2-40B4-BE49-F238E27FC236}">
                    <a16:creationId xmlns:a16="http://schemas.microsoft.com/office/drawing/2014/main" id="{EDC86D75-5B5C-42CE-9C7F-2FA7CA93BF5E}"/>
                  </a:ext>
                </a:extLst>
              </p:cNvPr>
              <p:cNvCxnSpPr>
                <a:cxnSpLocks/>
                <a:stCxn id="5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2" name="Group 41">
              <a:extLst>
                <a:ext uri="{FF2B5EF4-FFF2-40B4-BE49-F238E27FC236}">
                  <a16:creationId xmlns:a16="http://schemas.microsoft.com/office/drawing/2014/main" id="{FF569470-BC38-4571-A730-FEF8774D32F2}"/>
                </a:ext>
              </a:extLst>
            </p:cNvPr>
            <p:cNvGrpSpPr/>
            <p:nvPr/>
          </p:nvGrpSpPr>
          <p:grpSpPr>
            <a:xfrm>
              <a:off x="356234" y="2540432"/>
              <a:ext cx="186612" cy="588386"/>
              <a:chOff x="223935" y="578498"/>
              <a:chExt cx="186612" cy="588386"/>
            </a:xfrm>
          </p:grpSpPr>
          <p:sp>
            <p:nvSpPr>
              <p:cNvPr id="56" name="Oval 55">
                <a:extLst>
                  <a:ext uri="{FF2B5EF4-FFF2-40B4-BE49-F238E27FC236}">
                    <a16:creationId xmlns:a16="http://schemas.microsoft.com/office/drawing/2014/main" id="{D724CFFC-7C13-4213-A6EC-4CDCCC6C42C3}"/>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57" name="Straight Connector 56">
                <a:extLst>
                  <a:ext uri="{FF2B5EF4-FFF2-40B4-BE49-F238E27FC236}">
                    <a16:creationId xmlns:a16="http://schemas.microsoft.com/office/drawing/2014/main" id="{FB857CC4-8AF8-4C5F-9F8B-5EA9F99647B0}"/>
                  </a:ext>
                </a:extLst>
              </p:cNvPr>
              <p:cNvCxnSpPr>
                <a:cxnSpLocks/>
                <a:stCxn id="5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3" name="Group 42">
              <a:extLst>
                <a:ext uri="{FF2B5EF4-FFF2-40B4-BE49-F238E27FC236}">
                  <a16:creationId xmlns:a16="http://schemas.microsoft.com/office/drawing/2014/main" id="{C15CB0D6-AD29-4259-B414-030594EE4D07}"/>
                </a:ext>
              </a:extLst>
            </p:cNvPr>
            <p:cNvGrpSpPr/>
            <p:nvPr/>
          </p:nvGrpSpPr>
          <p:grpSpPr>
            <a:xfrm>
              <a:off x="356234" y="3072285"/>
              <a:ext cx="186612" cy="588386"/>
              <a:chOff x="223935" y="578498"/>
              <a:chExt cx="186612" cy="588386"/>
            </a:xfrm>
          </p:grpSpPr>
          <p:sp>
            <p:nvSpPr>
              <p:cNvPr id="54" name="Oval 53">
                <a:extLst>
                  <a:ext uri="{FF2B5EF4-FFF2-40B4-BE49-F238E27FC236}">
                    <a16:creationId xmlns:a16="http://schemas.microsoft.com/office/drawing/2014/main" id="{11B849D3-4BA2-45D7-B756-A148670D290C}"/>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5" name="Straight Connector 54">
                <a:extLst>
                  <a:ext uri="{FF2B5EF4-FFF2-40B4-BE49-F238E27FC236}">
                    <a16:creationId xmlns:a16="http://schemas.microsoft.com/office/drawing/2014/main" id="{0068C3DE-B559-4382-ACED-E46ADB5053E1}"/>
                  </a:ext>
                </a:extLst>
              </p:cNvPr>
              <p:cNvCxnSpPr>
                <a:cxnSpLocks/>
                <a:stCxn id="5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4" name="Group 43">
              <a:extLst>
                <a:ext uri="{FF2B5EF4-FFF2-40B4-BE49-F238E27FC236}">
                  <a16:creationId xmlns:a16="http://schemas.microsoft.com/office/drawing/2014/main" id="{30DA42BE-E4C5-4BFB-8E29-2FD1052FE145}"/>
                </a:ext>
              </a:extLst>
            </p:cNvPr>
            <p:cNvGrpSpPr/>
            <p:nvPr/>
          </p:nvGrpSpPr>
          <p:grpSpPr>
            <a:xfrm>
              <a:off x="356234" y="3644016"/>
              <a:ext cx="186612" cy="588386"/>
              <a:chOff x="223935" y="578498"/>
              <a:chExt cx="186612" cy="588386"/>
            </a:xfrm>
          </p:grpSpPr>
          <p:sp>
            <p:nvSpPr>
              <p:cNvPr id="52" name="Oval 51">
                <a:extLst>
                  <a:ext uri="{FF2B5EF4-FFF2-40B4-BE49-F238E27FC236}">
                    <a16:creationId xmlns:a16="http://schemas.microsoft.com/office/drawing/2014/main" id="{6108924E-86C2-4C40-BBE6-3390235F0338}"/>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3" name="Straight Connector 52">
                <a:extLst>
                  <a:ext uri="{FF2B5EF4-FFF2-40B4-BE49-F238E27FC236}">
                    <a16:creationId xmlns:a16="http://schemas.microsoft.com/office/drawing/2014/main" id="{23304234-6D63-4CCA-B812-D2CE50C22E84}"/>
                  </a:ext>
                </a:extLst>
              </p:cNvPr>
              <p:cNvCxnSpPr>
                <a:cxnSpLocks/>
                <a:stCxn id="5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5" name="Group 44">
              <a:extLst>
                <a:ext uri="{FF2B5EF4-FFF2-40B4-BE49-F238E27FC236}">
                  <a16:creationId xmlns:a16="http://schemas.microsoft.com/office/drawing/2014/main" id="{085D20AE-9C24-4BF7-933E-680A4FAEC29A}"/>
                </a:ext>
              </a:extLst>
            </p:cNvPr>
            <p:cNvGrpSpPr/>
            <p:nvPr/>
          </p:nvGrpSpPr>
          <p:grpSpPr>
            <a:xfrm>
              <a:off x="350546" y="4216318"/>
              <a:ext cx="186612" cy="588386"/>
              <a:chOff x="223935" y="578498"/>
              <a:chExt cx="186612" cy="588386"/>
            </a:xfrm>
          </p:grpSpPr>
          <p:sp>
            <p:nvSpPr>
              <p:cNvPr id="50" name="Oval 49">
                <a:extLst>
                  <a:ext uri="{FF2B5EF4-FFF2-40B4-BE49-F238E27FC236}">
                    <a16:creationId xmlns:a16="http://schemas.microsoft.com/office/drawing/2014/main" id="{A54E0F13-F6E1-4AAA-92A1-E14D3DFD24A9}"/>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51" name="Straight Connector 50">
                <a:extLst>
                  <a:ext uri="{FF2B5EF4-FFF2-40B4-BE49-F238E27FC236}">
                    <a16:creationId xmlns:a16="http://schemas.microsoft.com/office/drawing/2014/main" id="{972D5C14-C9BA-4372-A48E-6260D448E0AE}"/>
                  </a:ext>
                </a:extLst>
              </p:cNvPr>
              <p:cNvCxnSpPr>
                <a:cxnSpLocks/>
                <a:stCxn id="50"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46" name="Group 45">
              <a:extLst>
                <a:ext uri="{FF2B5EF4-FFF2-40B4-BE49-F238E27FC236}">
                  <a16:creationId xmlns:a16="http://schemas.microsoft.com/office/drawing/2014/main" id="{A415555D-0D9B-4CA8-BA7A-EA2AEC91701A}"/>
                </a:ext>
              </a:extLst>
            </p:cNvPr>
            <p:cNvGrpSpPr/>
            <p:nvPr/>
          </p:nvGrpSpPr>
          <p:grpSpPr>
            <a:xfrm>
              <a:off x="350546" y="4731556"/>
              <a:ext cx="186612" cy="588386"/>
              <a:chOff x="223935" y="578498"/>
              <a:chExt cx="186612" cy="588386"/>
            </a:xfrm>
          </p:grpSpPr>
          <p:sp>
            <p:nvSpPr>
              <p:cNvPr id="48" name="Oval 47">
                <a:extLst>
                  <a:ext uri="{FF2B5EF4-FFF2-40B4-BE49-F238E27FC236}">
                    <a16:creationId xmlns:a16="http://schemas.microsoft.com/office/drawing/2014/main" id="{8897846B-99EF-42FF-B56D-5616D12B32B9}"/>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49" name="Straight Connector 48">
                <a:extLst>
                  <a:ext uri="{FF2B5EF4-FFF2-40B4-BE49-F238E27FC236}">
                    <a16:creationId xmlns:a16="http://schemas.microsoft.com/office/drawing/2014/main" id="{710FB110-2265-427A-BA1A-BA3E4A87B916}"/>
                  </a:ext>
                </a:extLst>
              </p:cNvPr>
              <p:cNvCxnSpPr>
                <a:cxnSpLocks/>
                <a:stCxn id="4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47" name="Oval 46">
              <a:extLst>
                <a:ext uri="{FF2B5EF4-FFF2-40B4-BE49-F238E27FC236}">
                  <a16:creationId xmlns:a16="http://schemas.microsoft.com/office/drawing/2014/main" id="{0F893CC9-912C-48B5-9B9A-14218C06E710}"/>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64" name="TextBox 63">
            <a:extLst>
              <a:ext uri="{FF2B5EF4-FFF2-40B4-BE49-F238E27FC236}">
                <a16:creationId xmlns:a16="http://schemas.microsoft.com/office/drawing/2014/main" id="{6978FE13-AA76-4701-9655-39913E9B3C2F}"/>
              </a:ext>
            </a:extLst>
          </p:cNvPr>
          <p:cNvSpPr txBox="1"/>
          <p:nvPr/>
        </p:nvSpPr>
        <p:spPr>
          <a:xfrm>
            <a:off x="195644" y="1242852"/>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1990</a:t>
            </a:r>
          </a:p>
        </p:txBody>
      </p:sp>
      <p:sp>
        <p:nvSpPr>
          <p:cNvPr id="65" name="TextBox 64">
            <a:extLst>
              <a:ext uri="{FF2B5EF4-FFF2-40B4-BE49-F238E27FC236}">
                <a16:creationId xmlns:a16="http://schemas.microsoft.com/office/drawing/2014/main" id="{B2EE9D8E-F564-4A14-BA99-29A1BB730E81}"/>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3" name="TextBox 2">
            <a:extLst>
              <a:ext uri="{FF2B5EF4-FFF2-40B4-BE49-F238E27FC236}">
                <a16:creationId xmlns:a16="http://schemas.microsoft.com/office/drawing/2014/main" id="{CB648390-4280-49FE-B741-ACE7A290F038}"/>
              </a:ext>
            </a:extLst>
          </p:cNvPr>
          <p:cNvSpPr txBox="1"/>
          <p:nvPr/>
        </p:nvSpPr>
        <p:spPr>
          <a:xfrm>
            <a:off x="195643" y="1829110"/>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1993</a:t>
            </a:r>
          </a:p>
        </p:txBody>
      </p:sp>
      <p:sp>
        <p:nvSpPr>
          <p:cNvPr id="4" name="TextBox 3">
            <a:extLst>
              <a:ext uri="{FF2B5EF4-FFF2-40B4-BE49-F238E27FC236}">
                <a16:creationId xmlns:a16="http://schemas.microsoft.com/office/drawing/2014/main" id="{7F8243ED-19E2-4A4A-A881-D26EEF0AC80B}"/>
              </a:ext>
            </a:extLst>
          </p:cNvPr>
          <p:cNvSpPr txBox="1"/>
          <p:nvPr/>
        </p:nvSpPr>
        <p:spPr>
          <a:xfrm>
            <a:off x="5617629" y="5662867"/>
            <a:ext cx="5240871" cy="338554"/>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Source: https://etheses.whiterose.ac.uk/14818/1/341793.pdf</a:t>
            </a:r>
          </a:p>
        </p:txBody>
      </p:sp>
    </p:spTree>
    <p:extLst>
      <p:ext uri="{BB962C8B-B14F-4D97-AF65-F5344CB8AC3E}">
        <p14:creationId xmlns:p14="http://schemas.microsoft.com/office/powerpoint/2010/main" val="1048732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2BED7-4CFE-4A23-B1C8-530850144E40}"/>
              </a:ext>
            </a:extLst>
          </p:cNvPr>
          <p:cNvSpPr>
            <a:spLocks noGrp="1"/>
          </p:cNvSpPr>
          <p:nvPr>
            <p:ph type="title"/>
          </p:nvPr>
        </p:nvSpPr>
        <p:spPr/>
        <p:txBody>
          <a:bodyPr/>
          <a:lstStyle/>
          <a:p>
            <a:r>
              <a:rPr lang="en-GB" dirty="0" err="1">
                <a:latin typeface="Times New Roman" panose="02020603050405020304" pitchFamily="18" charset="0"/>
                <a:cs typeface="Times New Roman" panose="02020603050405020304" pitchFamily="18" charset="0"/>
              </a:rPr>
              <a:t>gisdata</a:t>
            </a:r>
            <a:endParaRPr lang="en-GB"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B7D464F-DDB6-4C71-AE23-5D606558FB13}"/>
              </a:ext>
            </a:extLst>
          </p:cNvPr>
          <p:cNvSpPr>
            <a:spLocks noGrp="1"/>
          </p:cNvSpPr>
          <p:nvPr>
            <p:ph idx="1"/>
          </p:nvPr>
        </p:nvSpPr>
        <p:spPr/>
        <p:txBody>
          <a:bodyPr>
            <a:normAutofit lnSpcReduction="10000"/>
          </a:bodyPr>
          <a:lstStyle/>
          <a:p>
            <a:r>
              <a:rPr lang="en-GB" dirty="0">
                <a:latin typeface="Times New Roman" panose="02020603050405020304" pitchFamily="18" charset="0"/>
                <a:cs typeface="Times New Roman" panose="02020603050405020304" pitchFamily="18" charset="0"/>
              </a:rPr>
              <a:t>Originated in January 1991, European Science Foundation funded a workshop at Davos in Switzerland to explore the need for a European level GIS research programme.</a:t>
            </a:r>
          </a:p>
          <a:p>
            <a:r>
              <a:rPr lang="en-GB" dirty="0">
                <a:latin typeface="Times New Roman" panose="02020603050405020304" pitchFamily="18" charset="0"/>
                <a:cs typeface="Times New Roman" panose="02020603050405020304" pitchFamily="18" charset="0"/>
              </a:rPr>
              <a:t>In 1992, detailed proposal for GIS scientific programme was prepared by a small coordinating group.</a:t>
            </a:r>
          </a:p>
          <a:p>
            <a:r>
              <a:rPr lang="en-GB" dirty="0">
                <a:latin typeface="Times New Roman" panose="02020603050405020304" pitchFamily="18" charset="0"/>
                <a:cs typeface="Times New Roman" panose="02020603050405020304" pitchFamily="18" charset="0"/>
              </a:rPr>
              <a:t>In January 1993, GISDATA scientific programme was launched. </a:t>
            </a:r>
          </a:p>
          <a:p>
            <a:r>
              <a:rPr lang="en-GB" dirty="0">
                <a:latin typeface="Times New Roman" panose="02020603050405020304" pitchFamily="18" charset="0"/>
                <a:cs typeface="Times New Roman" panose="02020603050405020304" pitchFamily="18" charset="0"/>
              </a:rPr>
              <a:t>It was launched as 4 year scientific programme of the standing committee of Social Sciences of the European Science Foundation.</a:t>
            </a:r>
          </a:p>
          <a:p>
            <a:r>
              <a:rPr lang="en-GB" dirty="0">
                <a:latin typeface="Times New Roman" panose="02020603050405020304" pitchFamily="18" charset="0"/>
                <a:cs typeface="Times New Roman" panose="02020603050405020304" pitchFamily="18" charset="0"/>
              </a:rPr>
              <a:t>More than 300 Scientists from 20 European counters participated in programme. </a:t>
            </a:r>
          </a:p>
        </p:txBody>
      </p:sp>
      <p:grpSp>
        <p:nvGrpSpPr>
          <p:cNvPr id="60" name="Group 59">
            <a:extLst>
              <a:ext uri="{FF2B5EF4-FFF2-40B4-BE49-F238E27FC236}">
                <a16:creationId xmlns:a16="http://schemas.microsoft.com/office/drawing/2014/main" id="{607298D5-01F1-4408-8950-2DC3C8F8E4C6}"/>
              </a:ext>
            </a:extLst>
          </p:cNvPr>
          <p:cNvGrpSpPr/>
          <p:nvPr/>
        </p:nvGrpSpPr>
        <p:grpSpPr>
          <a:xfrm>
            <a:off x="70952" y="794140"/>
            <a:ext cx="198636" cy="5269720"/>
            <a:chOff x="347204" y="235202"/>
            <a:chExt cx="198636" cy="5269720"/>
          </a:xfrm>
        </p:grpSpPr>
        <p:sp>
          <p:nvSpPr>
            <p:cNvPr id="61" name="Oval 60">
              <a:extLst>
                <a:ext uri="{FF2B5EF4-FFF2-40B4-BE49-F238E27FC236}">
                  <a16:creationId xmlns:a16="http://schemas.microsoft.com/office/drawing/2014/main" id="{E0CB0636-EEE1-4C73-9BB7-BA20A613588E}"/>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62" name="Straight Connector 61">
              <a:extLst>
                <a:ext uri="{FF2B5EF4-FFF2-40B4-BE49-F238E27FC236}">
                  <a16:creationId xmlns:a16="http://schemas.microsoft.com/office/drawing/2014/main" id="{D2CEB212-A0E5-4BA4-863A-A411F99A27D5}"/>
                </a:ext>
              </a:extLst>
            </p:cNvPr>
            <p:cNvCxnSpPr>
              <a:cxnSpLocks/>
              <a:stCxn id="61"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63" name="Group 62">
              <a:extLst>
                <a:ext uri="{FF2B5EF4-FFF2-40B4-BE49-F238E27FC236}">
                  <a16:creationId xmlns:a16="http://schemas.microsoft.com/office/drawing/2014/main" id="{74464925-4496-418C-9642-440158C4C077}"/>
                </a:ext>
              </a:extLst>
            </p:cNvPr>
            <p:cNvGrpSpPr/>
            <p:nvPr/>
          </p:nvGrpSpPr>
          <p:grpSpPr>
            <a:xfrm>
              <a:off x="359228" y="775274"/>
              <a:ext cx="186612" cy="588386"/>
              <a:chOff x="223935" y="578498"/>
              <a:chExt cx="186612" cy="588386"/>
            </a:xfrm>
          </p:grpSpPr>
          <p:sp>
            <p:nvSpPr>
              <p:cNvPr id="86" name="Oval 85">
                <a:extLst>
                  <a:ext uri="{FF2B5EF4-FFF2-40B4-BE49-F238E27FC236}">
                    <a16:creationId xmlns:a16="http://schemas.microsoft.com/office/drawing/2014/main" id="{71E3E1B1-7B04-4DCC-9FEA-6FD446807321}"/>
                  </a:ext>
                </a:extLst>
              </p:cNvPr>
              <p:cNvSpPr/>
              <p:nvPr/>
            </p:nvSpPr>
            <p:spPr>
              <a:xfrm>
                <a:off x="223935" y="578498"/>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7" name="Straight Connector 86">
                <a:extLst>
                  <a:ext uri="{FF2B5EF4-FFF2-40B4-BE49-F238E27FC236}">
                    <a16:creationId xmlns:a16="http://schemas.microsoft.com/office/drawing/2014/main" id="{3A6D5829-49C3-4DFD-8915-9FF148120D51}"/>
                  </a:ext>
                </a:extLst>
              </p:cNvPr>
              <p:cNvCxnSpPr>
                <a:cxnSpLocks/>
                <a:stCxn id="8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4" name="Group 63">
              <a:extLst>
                <a:ext uri="{FF2B5EF4-FFF2-40B4-BE49-F238E27FC236}">
                  <a16:creationId xmlns:a16="http://schemas.microsoft.com/office/drawing/2014/main" id="{43E25A1A-1DF7-4338-9F01-5AD51823D855}"/>
                </a:ext>
              </a:extLst>
            </p:cNvPr>
            <p:cNvGrpSpPr/>
            <p:nvPr/>
          </p:nvGrpSpPr>
          <p:grpSpPr>
            <a:xfrm>
              <a:off x="359228" y="1363660"/>
              <a:ext cx="186612" cy="588386"/>
              <a:chOff x="223935" y="578498"/>
              <a:chExt cx="186612" cy="588386"/>
            </a:xfrm>
          </p:grpSpPr>
          <p:sp>
            <p:nvSpPr>
              <p:cNvPr id="84" name="Oval 83">
                <a:extLst>
                  <a:ext uri="{FF2B5EF4-FFF2-40B4-BE49-F238E27FC236}">
                    <a16:creationId xmlns:a16="http://schemas.microsoft.com/office/drawing/2014/main" id="{6CEC21B9-BC32-4CA9-B1A6-4D84F50111EF}"/>
                  </a:ext>
                </a:extLst>
              </p:cNvPr>
              <p:cNvSpPr/>
              <p:nvPr/>
            </p:nvSpPr>
            <p:spPr>
              <a:xfrm>
                <a:off x="223935" y="578498"/>
                <a:ext cx="186612" cy="186612"/>
              </a:xfrm>
              <a:prstGeom prst="ellips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5" name="Straight Connector 84">
                <a:extLst>
                  <a:ext uri="{FF2B5EF4-FFF2-40B4-BE49-F238E27FC236}">
                    <a16:creationId xmlns:a16="http://schemas.microsoft.com/office/drawing/2014/main" id="{0A34A85A-2E90-4E21-8D3F-BFC32662403C}"/>
                  </a:ext>
                </a:extLst>
              </p:cNvPr>
              <p:cNvCxnSpPr>
                <a:cxnSpLocks/>
                <a:stCxn id="8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5" name="Group 64">
              <a:extLst>
                <a:ext uri="{FF2B5EF4-FFF2-40B4-BE49-F238E27FC236}">
                  <a16:creationId xmlns:a16="http://schemas.microsoft.com/office/drawing/2014/main" id="{27BD798C-CF32-4476-8FF2-0200AC4B8BB4}"/>
                </a:ext>
              </a:extLst>
            </p:cNvPr>
            <p:cNvGrpSpPr/>
            <p:nvPr/>
          </p:nvGrpSpPr>
          <p:grpSpPr>
            <a:xfrm>
              <a:off x="359228" y="1952046"/>
              <a:ext cx="186612" cy="588386"/>
              <a:chOff x="223935" y="578498"/>
              <a:chExt cx="186612" cy="588386"/>
            </a:xfrm>
          </p:grpSpPr>
          <p:sp>
            <p:nvSpPr>
              <p:cNvPr id="82" name="Oval 81">
                <a:extLst>
                  <a:ext uri="{FF2B5EF4-FFF2-40B4-BE49-F238E27FC236}">
                    <a16:creationId xmlns:a16="http://schemas.microsoft.com/office/drawing/2014/main" id="{ED69A49A-B307-4F84-96EE-F2F017087A92}"/>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83" name="Straight Connector 82">
                <a:extLst>
                  <a:ext uri="{FF2B5EF4-FFF2-40B4-BE49-F238E27FC236}">
                    <a16:creationId xmlns:a16="http://schemas.microsoft.com/office/drawing/2014/main" id="{176EA9CB-AF06-4203-8BAE-EC155D14E23F}"/>
                  </a:ext>
                </a:extLst>
              </p:cNvPr>
              <p:cNvCxnSpPr>
                <a:cxnSpLocks/>
                <a:stCxn id="8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6" name="Group 65">
              <a:extLst>
                <a:ext uri="{FF2B5EF4-FFF2-40B4-BE49-F238E27FC236}">
                  <a16:creationId xmlns:a16="http://schemas.microsoft.com/office/drawing/2014/main" id="{3B15B500-0795-421E-830A-0285641D75FB}"/>
                </a:ext>
              </a:extLst>
            </p:cNvPr>
            <p:cNvGrpSpPr/>
            <p:nvPr/>
          </p:nvGrpSpPr>
          <p:grpSpPr>
            <a:xfrm>
              <a:off x="356234" y="2540432"/>
              <a:ext cx="186612" cy="588386"/>
              <a:chOff x="223935" y="578498"/>
              <a:chExt cx="186612" cy="588386"/>
            </a:xfrm>
          </p:grpSpPr>
          <p:sp>
            <p:nvSpPr>
              <p:cNvPr id="80" name="Oval 79">
                <a:extLst>
                  <a:ext uri="{FF2B5EF4-FFF2-40B4-BE49-F238E27FC236}">
                    <a16:creationId xmlns:a16="http://schemas.microsoft.com/office/drawing/2014/main" id="{6F63CD4D-DDB7-4B58-AF91-46ED773141B1}"/>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1" name="Straight Connector 80">
                <a:extLst>
                  <a:ext uri="{FF2B5EF4-FFF2-40B4-BE49-F238E27FC236}">
                    <a16:creationId xmlns:a16="http://schemas.microsoft.com/office/drawing/2014/main" id="{CE13489E-2C7A-4642-BAAE-44D6C0274292}"/>
                  </a:ext>
                </a:extLst>
              </p:cNvPr>
              <p:cNvCxnSpPr>
                <a:cxnSpLocks/>
                <a:stCxn id="80"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7" name="Group 66">
              <a:extLst>
                <a:ext uri="{FF2B5EF4-FFF2-40B4-BE49-F238E27FC236}">
                  <a16:creationId xmlns:a16="http://schemas.microsoft.com/office/drawing/2014/main" id="{3A67C63A-0B7D-4DFF-8EC4-F8DF81B5217E}"/>
                </a:ext>
              </a:extLst>
            </p:cNvPr>
            <p:cNvGrpSpPr/>
            <p:nvPr/>
          </p:nvGrpSpPr>
          <p:grpSpPr>
            <a:xfrm>
              <a:off x="356234" y="3072285"/>
              <a:ext cx="186612" cy="588386"/>
              <a:chOff x="223935" y="578498"/>
              <a:chExt cx="186612" cy="588386"/>
            </a:xfrm>
          </p:grpSpPr>
          <p:sp>
            <p:nvSpPr>
              <p:cNvPr id="78" name="Oval 77">
                <a:extLst>
                  <a:ext uri="{FF2B5EF4-FFF2-40B4-BE49-F238E27FC236}">
                    <a16:creationId xmlns:a16="http://schemas.microsoft.com/office/drawing/2014/main" id="{2A18B8A5-A199-451D-9337-9BDDA649DFAF}"/>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9" name="Straight Connector 78">
                <a:extLst>
                  <a:ext uri="{FF2B5EF4-FFF2-40B4-BE49-F238E27FC236}">
                    <a16:creationId xmlns:a16="http://schemas.microsoft.com/office/drawing/2014/main" id="{F933F8B2-7C6A-48CB-BB7E-E1E64AEFAD70}"/>
                  </a:ext>
                </a:extLst>
              </p:cNvPr>
              <p:cNvCxnSpPr>
                <a:cxnSpLocks/>
                <a:stCxn id="7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8" name="Group 67">
              <a:extLst>
                <a:ext uri="{FF2B5EF4-FFF2-40B4-BE49-F238E27FC236}">
                  <a16:creationId xmlns:a16="http://schemas.microsoft.com/office/drawing/2014/main" id="{D360B7B4-7AD0-41CB-9D01-7743C7458A9D}"/>
                </a:ext>
              </a:extLst>
            </p:cNvPr>
            <p:cNvGrpSpPr/>
            <p:nvPr/>
          </p:nvGrpSpPr>
          <p:grpSpPr>
            <a:xfrm>
              <a:off x="356234" y="3644016"/>
              <a:ext cx="186612" cy="588386"/>
              <a:chOff x="223935" y="578498"/>
              <a:chExt cx="186612" cy="588386"/>
            </a:xfrm>
          </p:grpSpPr>
          <p:sp>
            <p:nvSpPr>
              <p:cNvPr id="76" name="Oval 75">
                <a:extLst>
                  <a:ext uri="{FF2B5EF4-FFF2-40B4-BE49-F238E27FC236}">
                    <a16:creationId xmlns:a16="http://schemas.microsoft.com/office/drawing/2014/main" id="{8188309D-A60C-4465-AB86-1B5EAB40B700}"/>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7" name="Straight Connector 76">
                <a:extLst>
                  <a:ext uri="{FF2B5EF4-FFF2-40B4-BE49-F238E27FC236}">
                    <a16:creationId xmlns:a16="http://schemas.microsoft.com/office/drawing/2014/main" id="{C9FD3860-171E-477C-9D7D-83B8CBF48B56}"/>
                  </a:ext>
                </a:extLst>
              </p:cNvPr>
              <p:cNvCxnSpPr>
                <a:cxnSpLocks/>
                <a:stCxn id="7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9" name="Group 68">
              <a:extLst>
                <a:ext uri="{FF2B5EF4-FFF2-40B4-BE49-F238E27FC236}">
                  <a16:creationId xmlns:a16="http://schemas.microsoft.com/office/drawing/2014/main" id="{B6CDB961-FF71-4C5D-BFBA-BDAFDC9C977F}"/>
                </a:ext>
              </a:extLst>
            </p:cNvPr>
            <p:cNvGrpSpPr/>
            <p:nvPr/>
          </p:nvGrpSpPr>
          <p:grpSpPr>
            <a:xfrm>
              <a:off x="350546" y="4216318"/>
              <a:ext cx="186612" cy="588386"/>
              <a:chOff x="223935" y="578498"/>
              <a:chExt cx="186612" cy="588386"/>
            </a:xfrm>
          </p:grpSpPr>
          <p:sp>
            <p:nvSpPr>
              <p:cNvPr id="74" name="Oval 73">
                <a:extLst>
                  <a:ext uri="{FF2B5EF4-FFF2-40B4-BE49-F238E27FC236}">
                    <a16:creationId xmlns:a16="http://schemas.microsoft.com/office/drawing/2014/main" id="{31A582E6-EE5B-4F4D-9787-C2BD75EDC285}"/>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5" name="Straight Connector 74">
                <a:extLst>
                  <a:ext uri="{FF2B5EF4-FFF2-40B4-BE49-F238E27FC236}">
                    <a16:creationId xmlns:a16="http://schemas.microsoft.com/office/drawing/2014/main" id="{E8810985-37CD-4DC5-83FE-656998054B1A}"/>
                  </a:ext>
                </a:extLst>
              </p:cNvPr>
              <p:cNvCxnSpPr>
                <a:cxnSpLocks/>
                <a:stCxn id="7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0" name="Group 69">
              <a:extLst>
                <a:ext uri="{FF2B5EF4-FFF2-40B4-BE49-F238E27FC236}">
                  <a16:creationId xmlns:a16="http://schemas.microsoft.com/office/drawing/2014/main" id="{3B8D26BE-F009-4DE4-8475-22936EADCA1F}"/>
                </a:ext>
              </a:extLst>
            </p:cNvPr>
            <p:cNvGrpSpPr/>
            <p:nvPr/>
          </p:nvGrpSpPr>
          <p:grpSpPr>
            <a:xfrm>
              <a:off x="350546" y="4731556"/>
              <a:ext cx="186612" cy="588386"/>
              <a:chOff x="223935" y="578498"/>
              <a:chExt cx="186612" cy="588386"/>
            </a:xfrm>
          </p:grpSpPr>
          <p:sp>
            <p:nvSpPr>
              <p:cNvPr id="72" name="Oval 71">
                <a:extLst>
                  <a:ext uri="{FF2B5EF4-FFF2-40B4-BE49-F238E27FC236}">
                    <a16:creationId xmlns:a16="http://schemas.microsoft.com/office/drawing/2014/main" id="{55ABDA5B-1610-46D4-8838-F4B016C402B7}"/>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3" name="Straight Connector 72">
                <a:extLst>
                  <a:ext uri="{FF2B5EF4-FFF2-40B4-BE49-F238E27FC236}">
                    <a16:creationId xmlns:a16="http://schemas.microsoft.com/office/drawing/2014/main" id="{5280CE17-54E9-4409-81A6-D8A1D59E0E75}"/>
                  </a:ext>
                </a:extLst>
              </p:cNvPr>
              <p:cNvCxnSpPr>
                <a:cxnSpLocks/>
                <a:stCxn id="7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71" name="Oval 70">
              <a:extLst>
                <a:ext uri="{FF2B5EF4-FFF2-40B4-BE49-F238E27FC236}">
                  <a16:creationId xmlns:a16="http://schemas.microsoft.com/office/drawing/2014/main" id="{9DB9CEED-F3C3-4702-BDB9-A6E6DDFEDE96}"/>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88" name="TextBox 87">
            <a:extLst>
              <a:ext uri="{FF2B5EF4-FFF2-40B4-BE49-F238E27FC236}">
                <a16:creationId xmlns:a16="http://schemas.microsoft.com/office/drawing/2014/main" id="{95FF30BF-7EC6-4B9D-8340-E0B7ED6E17AC}"/>
              </a:ext>
            </a:extLst>
          </p:cNvPr>
          <p:cNvSpPr txBox="1"/>
          <p:nvPr/>
        </p:nvSpPr>
        <p:spPr>
          <a:xfrm>
            <a:off x="195644" y="1242852"/>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1990</a:t>
            </a:r>
          </a:p>
        </p:txBody>
      </p:sp>
      <p:sp>
        <p:nvSpPr>
          <p:cNvPr id="89" name="TextBox 88">
            <a:extLst>
              <a:ext uri="{FF2B5EF4-FFF2-40B4-BE49-F238E27FC236}">
                <a16:creationId xmlns:a16="http://schemas.microsoft.com/office/drawing/2014/main" id="{C39F5863-A84F-464E-B9BB-C74742DBDCF6}"/>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90" name="TextBox 89">
            <a:extLst>
              <a:ext uri="{FF2B5EF4-FFF2-40B4-BE49-F238E27FC236}">
                <a16:creationId xmlns:a16="http://schemas.microsoft.com/office/drawing/2014/main" id="{3CE3A590-1406-498A-981F-9FBE21906D43}"/>
              </a:ext>
            </a:extLst>
          </p:cNvPr>
          <p:cNvSpPr txBox="1"/>
          <p:nvPr/>
        </p:nvSpPr>
        <p:spPr>
          <a:xfrm>
            <a:off x="195643" y="1829110"/>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1993</a:t>
            </a:r>
          </a:p>
        </p:txBody>
      </p:sp>
      <p:sp>
        <p:nvSpPr>
          <p:cNvPr id="91" name="TextBox 90">
            <a:extLst>
              <a:ext uri="{FF2B5EF4-FFF2-40B4-BE49-F238E27FC236}">
                <a16:creationId xmlns:a16="http://schemas.microsoft.com/office/drawing/2014/main" id="{8695D051-D15B-414C-BE26-4AD943C7DED7}"/>
              </a:ext>
            </a:extLst>
          </p:cNvPr>
          <p:cNvSpPr txBox="1"/>
          <p:nvPr/>
        </p:nvSpPr>
        <p:spPr>
          <a:xfrm>
            <a:off x="2998329" y="6368904"/>
            <a:ext cx="9193671" cy="338554"/>
          </a:xfrm>
          <a:prstGeom prst="rect">
            <a:avLst/>
          </a:prstGeom>
          <a:noFill/>
        </p:spPr>
        <p:txBody>
          <a:bodyPr wrap="none" rtlCol="0">
            <a:spAutoFit/>
          </a:bodyPr>
          <a:lstStyle/>
          <a:p>
            <a:r>
              <a:rPr lang="en-GB" sz="1600" dirty="0">
                <a:latin typeface="Times New Roman" panose="02020603050405020304" pitchFamily="18" charset="0"/>
                <a:cs typeface="Times New Roman" panose="02020603050405020304" pitchFamily="18" charset="0"/>
              </a:rPr>
              <a:t>Source: </a:t>
            </a:r>
            <a:r>
              <a:rPr lang="en-US" sz="1600" i="0" dirty="0" err="1">
                <a:effectLst/>
                <a:latin typeface="Times New Roman" panose="02020603050405020304" pitchFamily="18" charset="0"/>
                <a:cs typeface="Times New Roman" panose="02020603050405020304" pitchFamily="18" charset="0"/>
              </a:rPr>
              <a:t>Gattrell</a:t>
            </a:r>
            <a:r>
              <a:rPr lang="en-US" sz="1600" i="0" dirty="0">
                <a:effectLst/>
                <a:latin typeface="Times New Roman" panose="02020603050405020304" pitchFamily="18" charset="0"/>
                <a:cs typeface="Times New Roman" panose="02020603050405020304" pitchFamily="18" charset="0"/>
              </a:rPr>
              <a:t>, A., </a:t>
            </a:r>
            <a:r>
              <a:rPr lang="en-US" sz="1600" i="0" dirty="0" err="1">
                <a:effectLst/>
                <a:latin typeface="Times New Roman" panose="02020603050405020304" pitchFamily="18" charset="0"/>
                <a:cs typeface="Times New Roman" panose="02020603050405020304" pitchFamily="18" charset="0"/>
              </a:rPr>
              <a:t>Loytonen</a:t>
            </a:r>
            <a:r>
              <a:rPr lang="en-US" sz="1600" i="0" dirty="0">
                <a:effectLst/>
                <a:latin typeface="Times New Roman" panose="02020603050405020304" pitchFamily="18" charset="0"/>
                <a:cs typeface="Times New Roman" panose="02020603050405020304" pitchFamily="18" charset="0"/>
              </a:rPr>
              <a:t>, M. (2003). GIS And Health: GISDATA 6. United Kingdom: Taylor &amp; Francis.</a:t>
            </a:r>
            <a:endParaRPr lang="en-GB"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12965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78D69-A6F4-44D7-A46A-1CFFFE285FD9}"/>
              </a:ext>
            </a:extLst>
          </p:cNvPr>
          <p:cNvSpPr>
            <a:spLocks noGrp="1"/>
          </p:cNvSpPr>
          <p:nvPr>
            <p:ph type="title"/>
          </p:nvPr>
        </p:nvSpPr>
        <p:spPr>
          <a:xfrm>
            <a:off x="1201121" y="741718"/>
            <a:ext cx="11249025" cy="1371600"/>
          </a:xfrm>
        </p:spPr>
        <p:txBody>
          <a:bodyPr/>
          <a:lstStyle/>
          <a:p>
            <a:r>
              <a:rPr lang="en-GB" dirty="0">
                <a:latin typeface="Times New Roman" panose="02020603050405020304" pitchFamily="18" charset="0"/>
                <a:cs typeface="Times New Roman" panose="02020603050405020304" pitchFamily="18" charset="0"/>
              </a:rPr>
              <a:t>Public health </a:t>
            </a:r>
            <a:r>
              <a:rPr lang="en-GB" dirty="0" err="1">
                <a:latin typeface="Times New Roman" panose="02020603050405020304" pitchFamily="18" charset="0"/>
                <a:cs typeface="Times New Roman" panose="02020603050405020304" pitchFamily="18" charset="0"/>
              </a:rPr>
              <a:t>gis</a:t>
            </a:r>
            <a:r>
              <a:rPr lang="en-GB" dirty="0">
                <a:latin typeface="Times New Roman" panose="02020603050405020304" pitchFamily="18" charset="0"/>
                <a:cs typeface="Times New Roman" panose="02020603050405020304" pitchFamily="18" charset="0"/>
              </a:rPr>
              <a:t> news and information</a:t>
            </a:r>
          </a:p>
        </p:txBody>
      </p:sp>
      <p:sp>
        <p:nvSpPr>
          <p:cNvPr id="3" name="Content Placeholder 2">
            <a:extLst>
              <a:ext uri="{FF2B5EF4-FFF2-40B4-BE49-F238E27FC236}">
                <a16:creationId xmlns:a16="http://schemas.microsoft.com/office/drawing/2014/main" id="{A1E5ED04-CD0F-4B7F-8D8B-EAB5D1C1D259}"/>
              </a:ext>
            </a:extLst>
          </p:cNvPr>
          <p:cNvSpPr>
            <a:spLocks noGrp="1"/>
          </p:cNvSpPr>
          <p:nvPr>
            <p:ph idx="1"/>
          </p:nvPr>
        </p:nvSpPr>
        <p:spPr/>
        <p:txBody>
          <a:bodyPr/>
          <a:lstStyle/>
          <a:p>
            <a:r>
              <a:rPr lang="en-GB" dirty="0">
                <a:latin typeface="Times New Roman" panose="02020603050405020304" pitchFamily="18" charset="0"/>
                <a:cs typeface="Times New Roman" panose="02020603050405020304" pitchFamily="18" charset="0"/>
              </a:rPr>
              <a:t>In 1994, National Center for Health Statistics started publishing online report that provided timely information on variety of GIS topics.</a:t>
            </a:r>
          </a:p>
          <a:p>
            <a:r>
              <a:rPr lang="en-GB" dirty="0">
                <a:latin typeface="Times New Roman" panose="02020603050405020304" pitchFamily="18" charset="0"/>
                <a:cs typeface="Times New Roman" panose="02020603050405020304" pitchFamily="18" charset="0"/>
              </a:rPr>
              <a:t>It included technical assistance, notification of professional meetings, events and conferences, communication from system users, and review of new GIS literature.</a:t>
            </a:r>
          </a:p>
          <a:p>
            <a:r>
              <a:rPr lang="en-GB" dirty="0">
                <a:latin typeface="Times New Roman" panose="02020603050405020304" pitchFamily="18" charset="0"/>
                <a:cs typeface="Times New Roman" panose="02020603050405020304" pitchFamily="18" charset="0"/>
              </a:rPr>
              <a:t>It was defined as ‘Dedicated to scientific excellence and the advancement in disease control and prevention through the use of geographic information systems (GIS) technology.</a:t>
            </a:r>
          </a:p>
        </p:txBody>
      </p:sp>
      <p:sp>
        <p:nvSpPr>
          <p:cNvPr id="5" name="TextBox 4">
            <a:extLst>
              <a:ext uri="{FF2B5EF4-FFF2-40B4-BE49-F238E27FC236}">
                <a16:creationId xmlns:a16="http://schemas.microsoft.com/office/drawing/2014/main" id="{966DA76A-AC6B-40BE-A797-4BC83A1A0ED0}"/>
              </a:ext>
            </a:extLst>
          </p:cNvPr>
          <p:cNvSpPr txBox="1"/>
          <p:nvPr/>
        </p:nvSpPr>
        <p:spPr>
          <a:xfrm>
            <a:off x="828676" y="6153150"/>
            <a:ext cx="10172700" cy="646331"/>
          </a:xfrm>
          <a:prstGeom prst="rect">
            <a:avLst/>
          </a:prstGeom>
          <a:noFill/>
        </p:spPr>
        <p:txBody>
          <a:bodyPr wrap="square" rtlCol="0">
            <a:spAutoFit/>
          </a:bodyPr>
          <a:lstStyle/>
          <a:p>
            <a:r>
              <a:rPr lang="en-GB" dirty="0">
                <a:latin typeface="Times New Roman" panose="02020603050405020304" pitchFamily="18" charset="0"/>
                <a:cs typeface="Times New Roman" panose="02020603050405020304" pitchFamily="18" charset="0"/>
              </a:rPr>
              <a:t>Source: </a:t>
            </a:r>
            <a:r>
              <a:rPr lang="en-US" b="0" i="0" dirty="0" err="1">
                <a:solidFill>
                  <a:srgbClr val="333333"/>
                </a:solidFill>
                <a:effectLst/>
                <a:latin typeface="Times New Roman" panose="02020603050405020304" pitchFamily="18" charset="0"/>
                <a:cs typeface="Times New Roman" panose="02020603050405020304" pitchFamily="18" charset="0"/>
              </a:rPr>
              <a:t>Mullner</a:t>
            </a:r>
            <a:r>
              <a:rPr lang="en-US" b="0" i="0" dirty="0">
                <a:solidFill>
                  <a:srgbClr val="333333"/>
                </a:solidFill>
                <a:effectLst/>
                <a:latin typeface="Times New Roman" panose="02020603050405020304" pitchFamily="18" charset="0"/>
                <a:cs typeface="Times New Roman" panose="02020603050405020304" pitchFamily="18" charset="0"/>
              </a:rPr>
              <a:t>, R.M., Chung, K., Croke, K.G. </a:t>
            </a:r>
            <a:r>
              <a:rPr lang="en-US" b="0" i="1" dirty="0">
                <a:solidFill>
                  <a:srgbClr val="333333"/>
                </a:solidFill>
                <a:effectLst/>
                <a:latin typeface="Times New Roman" panose="02020603050405020304" pitchFamily="18" charset="0"/>
                <a:cs typeface="Times New Roman" panose="02020603050405020304" pitchFamily="18" charset="0"/>
              </a:rPr>
              <a:t>et al.</a:t>
            </a:r>
            <a:r>
              <a:rPr lang="en-US" b="0" i="0" dirty="0">
                <a:solidFill>
                  <a:srgbClr val="333333"/>
                </a:solidFill>
                <a:effectLst/>
                <a:latin typeface="Times New Roman" panose="02020603050405020304" pitchFamily="18" charset="0"/>
                <a:cs typeface="Times New Roman" panose="02020603050405020304" pitchFamily="18" charset="0"/>
              </a:rPr>
              <a:t> Introduction: Geographic Information Systems in Public Health and Medicine. </a:t>
            </a:r>
            <a:r>
              <a:rPr lang="en-US" b="0" i="1" dirty="0">
                <a:solidFill>
                  <a:srgbClr val="333333"/>
                </a:solidFill>
                <a:effectLst/>
                <a:latin typeface="Times New Roman" panose="02020603050405020304" pitchFamily="18" charset="0"/>
                <a:cs typeface="Times New Roman" panose="02020603050405020304" pitchFamily="18" charset="0"/>
              </a:rPr>
              <a:t>Journal of Medical Systems</a:t>
            </a:r>
            <a:r>
              <a:rPr lang="en-US" b="0" i="0" dirty="0">
                <a:solidFill>
                  <a:srgbClr val="333333"/>
                </a:solidFill>
                <a:effectLst/>
                <a:latin typeface="Times New Roman" panose="02020603050405020304" pitchFamily="18" charset="0"/>
                <a:cs typeface="Times New Roman" panose="02020603050405020304" pitchFamily="18" charset="0"/>
              </a:rPr>
              <a:t> </a:t>
            </a:r>
            <a:r>
              <a:rPr lang="en-US" b="1" i="0" dirty="0">
                <a:solidFill>
                  <a:srgbClr val="333333"/>
                </a:solidFill>
                <a:effectLst/>
                <a:latin typeface="Times New Roman" panose="02020603050405020304" pitchFamily="18" charset="0"/>
                <a:cs typeface="Times New Roman" panose="02020603050405020304" pitchFamily="18" charset="0"/>
              </a:rPr>
              <a:t>28, </a:t>
            </a:r>
            <a:r>
              <a:rPr lang="en-US" b="0" i="0" dirty="0">
                <a:solidFill>
                  <a:srgbClr val="333333"/>
                </a:solidFill>
                <a:effectLst/>
                <a:latin typeface="Times New Roman" panose="02020603050405020304" pitchFamily="18" charset="0"/>
                <a:cs typeface="Times New Roman" panose="02020603050405020304" pitchFamily="18" charset="0"/>
              </a:rPr>
              <a:t>215–221 (2004).</a:t>
            </a:r>
            <a:endParaRPr lang="en-GB" dirty="0">
              <a:latin typeface="Times New Roman" panose="02020603050405020304" pitchFamily="18" charset="0"/>
              <a:cs typeface="Times New Roman" panose="02020603050405020304" pitchFamily="18" charset="0"/>
            </a:endParaRPr>
          </a:p>
        </p:txBody>
      </p:sp>
      <p:grpSp>
        <p:nvGrpSpPr>
          <p:cNvPr id="62" name="Group 61">
            <a:extLst>
              <a:ext uri="{FF2B5EF4-FFF2-40B4-BE49-F238E27FC236}">
                <a16:creationId xmlns:a16="http://schemas.microsoft.com/office/drawing/2014/main" id="{16DA406F-1AB5-49E0-B84C-20DEFF36A917}"/>
              </a:ext>
            </a:extLst>
          </p:cNvPr>
          <p:cNvGrpSpPr/>
          <p:nvPr/>
        </p:nvGrpSpPr>
        <p:grpSpPr>
          <a:xfrm>
            <a:off x="70952" y="794140"/>
            <a:ext cx="198636" cy="5269720"/>
            <a:chOff x="347204" y="235202"/>
            <a:chExt cx="198636" cy="5269720"/>
          </a:xfrm>
        </p:grpSpPr>
        <p:sp>
          <p:nvSpPr>
            <p:cNvPr id="63" name="Oval 62">
              <a:extLst>
                <a:ext uri="{FF2B5EF4-FFF2-40B4-BE49-F238E27FC236}">
                  <a16:creationId xmlns:a16="http://schemas.microsoft.com/office/drawing/2014/main" id="{B24A48CC-CD79-4080-A1D0-535052347D6D}"/>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64" name="Straight Connector 63">
              <a:extLst>
                <a:ext uri="{FF2B5EF4-FFF2-40B4-BE49-F238E27FC236}">
                  <a16:creationId xmlns:a16="http://schemas.microsoft.com/office/drawing/2014/main" id="{37C53325-24D1-4197-87C7-4B937C1B29BE}"/>
                </a:ext>
              </a:extLst>
            </p:cNvPr>
            <p:cNvCxnSpPr>
              <a:cxnSpLocks/>
              <a:stCxn id="63"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65" name="Group 64">
              <a:extLst>
                <a:ext uri="{FF2B5EF4-FFF2-40B4-BE49-F238E27FC236}">
                  <a16:creationId xmlns:a16="http://schemas.microsoft.com/office/drawing/2014/main" id="{EB341CD4-A482-47B3-B365-B7BD1F86997D}"/>
                </a:ext>
              </a:extLst>
            </p:cNvPr>
            <p:cNvGrpSpPr/>
            <p:nvPr/>
          </p:nvGrpSpPr>
          <p:grpSpPr>
            <a:xfrm>
              <a:off x="359228" y="775274"/>
              <a:ext cx="186612" cy="588386"/>
              <a:chOff x="223935" y="578498"/>
              <a:chExt cx="186612" cy="588386"/>
            </a:xfrm>
          </p:grpSpPr>
          <p:sp>
            <p:nvSpPr>
              <p:cNvPr id="88" name="Oval 87">
                <a:extLst>
                  <a:ext uri="{FF2B5EF4-FFF2-40B4-BE49-F238E27FC236}">
                    <a16:creationId xmlns:a16="http://schemas.microsoft.com/office/drawing/2014/main" id="{196FC58D-EE5F-4FFA-988A-4518937D7891}"/>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9" name="Straight Connector 88">
                <a:extLst>
                  <a:ext uri="{FF2B5EF4-FFF2-40B4-BE49-F238E27FC236}">
                    <a16:creationId xmlns:a16="http://schemas.microsoft.com/office/drawing/2014/main" id="{7D5C2E24-4C6E-42C8-BE10-1B165004886B}"/>
                  </a:ext>
                </a:extLst>
              </p:cNvPr>
              <p:cNvCxnSpPr>
                <a:cxnSpLocks/>
                <a:stCxn id="8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6" name="Group 65">
              <a:extLst>
                <a:ext uri="{FF2B5EF4-FFF2-40B4-BE49-F238E27FC236}">
                  <a16:creationId xmlns:a16="http://schemas.microsoft.com/office/drawing/2014/main" id="{2602A663-C105-43E6-B056-1F2CB650C213}"/>
                </a:ext>
              </a:extLst>
            </p:cNvPr>
            <p:cNvGrpSpPr/>
            <p:nvPr/>
          </p:nvGrpSpPr>
          <p:grpSpPr>
            <a:xfrm>
              <a:off x="359228" y="1363660"/>
              <a:ext cx="186612" cy="588386"/>
              <a:chOff x="223935" y="578498"/>
              <a:chExt cx="186612" cy="588386"/>
            </a:xfrm>
          </p:grpSpPr>
          <p:sp>
            <p:nvSpPr>
              <p:cNvPr id="86" name="Oval 85">
                <a:extLst>
                  <a:ext uri="{FF2B5EF4-FFF2-40B4-BE49-F238E27FC236}">
                    <a16:creationId xmlns:a16="http://schemas.microsoft.com/office/drawing/2014/main" id="{F6BD6DA1-EA83-47C7-82DC-A8BEB88BFDE6}"/>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7" name="Straight Connector 86">
                <a:extLst>
                  <a:ext uri="{FF2B5EF4-FFF2-40B4-BE49-F238E27FC236}">
                    <a16:creationId xmlns:a16="http://schemas.microsoft.com/office/drawing/2014/main" id="{060A7DE7-8C9B-4454-A1CA-C1A8D5EFBCB3}"/>
                  </a:ext>
                </a:extLst>
              </p:cNvPr>
              <p:cNvCxnSpPr>
                <a:cxnSpLocks/>
                <a:stCxn id="8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7" name="Group 66">
              <a:extLst>
                <a:ext uri="{FF2B5EF4-FFF2-40B4-BE49-F238E27FC236}">
                  <a16:creationId xmlns:a16="http://schemas.microsoft.com/office/drawing/2014/main" id="{A8628B5E-C155-465D-AB16-74E86DD44914}"/>
                </a:ext>
              </a:extLst>
            </p:cNvPr>
            <p:cNvGrpSpPr/>
            <p:nvPr/>
          </p:nvGrpSpPr>
          <p:grpSpPr>
            <a:xfrm>
              <a:off x="359228" y="1952046"/>
              <a:ext cx="186612" cy="588386"/>
              <a:chOff x="223935" y="578498"/>
              <a:chExt cx="186612" cy="588386"/>
            </a:xfrm>
          </p:grpSpPr>
          <p:sp>
            <p:nvSpPr>
              <p:cNvPr id="84" name="Oval 83">
                <a:extLst>
                  <a:ext uri="{FF2B5EF4-FFF2-40B4-BE49-F238E27FC236}">
                    <a16:creationId xmlns:a16="http://schemas.microsoft.com/office/drawing/2014/main" id="{32E1DEBC-032E-4BFA-876D-4A2EFA857D20}"/>
                  </a:ext>
                </a:extLst>
              </p:cNvPr>
              <p:cNvSpPr/>
              <p:nvPr/>
            </p:nvSpPr>
            <p:spPr>
              <a:xfrm>
                <a:off x="223935" y="578498"/>
                <a:ext cx="186612" cy="186612"/>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5" name="Straight Connector 84">
                <a:extLst>
                  <a:ext uri="{FF2B5EF4-FFF2-40B4-BE49-F238E27FC236}">
                    <a16:creationId xmlns:a16="http://schemas.microsoft.com/office/drawing/2014/main" id="{F5DAC42B-2D15-4FE0-92D9-DDEDB65BA3E6}"/>
                  </a:ext>
                </a:extLst>
              </p:cNvPr>
              <p:cNvCxnSpPr>
                <a:cxnSpLocks/>
                <a:stCxn id="8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8" name="Group 67">
              <a:extLst>
                <a:ext uri="{FF2B5EF4-FFF2-40B4-BE49-F238E27FC236}">
                  <a16:creationId xmlns:a16="http://schemas.microsoft.com/office/drawing/2014/main" id="{5111A3C1-B18D-4D9B-B401-8B347B7A74B0}"/>
                </a:ext>
              </a:extLst>
            </p:cNvPr>
            <p:cNvGrpSpPr/>
            <p:nvPr/>
          </p:nvGrpSpPr>
          <p:grpSpPr>
            <a:xfrm>
              <a:off x="356234" y="2540432"/>
              <a:ext cx="186612" cy="588386"/>
              <a:chOff x="223935" y="578498"/>
              <a:chExt cx="186612" cy="588386"/>
            </a:xfrm>
          </p:grpSpPr>
          <p:sp>
            <p:nvSpPr>
              <p:cNvPr id="82" name="Oval 81">
                <a:extLst>
                  <a:ext uri="{FF2B5EF4-FFF2-40B4-BE49-F238E27FC236}">
                    <a16:creationId xmlns:a16="http://schemas.microsoft.com/office/drawing/2014/main" id="{C63C6B7C-350E-4522-A250-C0763B2D67C1}"/>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3" name="Straight Connector 82">
                <a:extLst>
                  <a:ext uri="{FF2B5EF4-FFF2-40B4-BE49-F238E27FC236}">
                    <a16:creationId xmlns:a16="http://schemas.microsoft.com/office/drawing/2014/main" id="{66F13230-CFDD-482D-9C68-B86A5B2F0118}"/>
                  </a:ext>
                </a:extLst>
              </p:cNvPr>
              <p:cNvCxnSpPr>
                <a:cxnSpLocks/>
                <a:stCxn id="8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9" name="Group 68">
              <a:extLst>
                <a:ext uri="{FF2B5EF4-FFF2-40B4-BE49-F238E27FC236}">
                  <a16:creationId xmlns:a16="http://schemas.microsoft.com/office/drawing/2014/main" id="{A4765B30-EC26-4824-9760-841A0F026B9A}"/>
                </a:ext>
              </a:extLst>
            </p:cNvPr>
            <p:cNvGrpSpPr/>
            <p:nvPr/>
          </p:nvGrpSpPr>
          <p:grpSpPr>
            <a:xfrm>
              <a:off x="356234" y="3072285"/>
              <a:ext cx="186612" cy="588386"/>
              <a:chOff x="223935" y="578498"/>
              <a:chExt cx="186612" cy="588386"/>
            </a:xfrm>
          </p:grpSpPr>
          <p:sp>
            <p:nvSpPr>
              <p:cNvPr id="80" name="Oval 79">
                <a:extLst>
                  <a:ext uri="{FF2B5EF4-FFF2-40B4-BE49-F238E27FC236}">
                    <a16:creationId xmlns:a16="http://schemas.microsoft.com/office/drawing/2014/main" id="{BC4F0E45-9D54-4D2C-9B2B-683A604FB910}"/>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81" name="Straight Connector 80">
                <a:extLst>
                  <a:ext uri="{FF2B5EF4-FFF2-40B4-BE49-F238E27FC236}">
                    <a16:creationId xmlns:a16="http://schemas.microsoft.com/office/drawing/2014/main" id="{626914C7-3543-4C86-8A82-E6C147BBC514}"/>
                  </a:ext>
                </a:extLst>
              </p:cNvPr>
              <p:cNvCxnSpPr>
                <a:cxnSpLocks/>
                <a:stCxn id="80"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0" name="Group 69">
              <a:extLst>
                <a:ext uri="{FF2B5EF4-FFF2-40B4-BE49-F238E27FC236}">
                  <a16:creationId xmlns:a16="http://schemas.microsoft.com/office/drawing/2014/main" id="{1EA1F1DA-59AB-4382-A58C-5FD5294DEC9E}"/>
                </a:ext>
              </a:extLst>
            </p:cNvPr>
            <p:cNvGrpSpPr/>
            <p:nvPr/>
          </p:nvGrpSpPr>
          <p:grpSpPr>
            <a:xfrm>
              <a:off x="356234" y="3644016"/>
              <a:ext cx="186612" cy="588386"/>
              <a:chOff x="223935" y="578498"/>
              <a:chExt cx="186612" cy="588386"/>
            </a:xfrm>
          </p:grpSpPr>
          <p:sp>
            <p:nvSpPr>
              <p:cNvPr id="78" name="Oval 77">
                <a:extLst>
                  <a:ext uri="{FF2B5EF4-FFF2-40B4-BE49-F238E27FC236}">
                    <a16:creationId xmlns:a16="http://schemas.microsoft.com/office/drawing/2014/main" id="{E181C97E-2F5F-4D1A-BFAA-5AC92DA63C83}"/>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9" name="Straight Connector 78">
                <a:extLst>
                  <a:ext uri="{FF2B5EF4-FFF2-40B4-BE49-F238E27FC236}">
                    <a16:creationId xmlns:a16="http://schemas.microsoft.com/office/drawing/2014/main" id="{FEE002BF-1D9D-4C44-AEE4-18AC98E77F69}"/>
                  </a:ext>
                </a:extLst>
              </p:cNvPr>
              <p:cNvCxnSpPr>
                <a:cxnSpLocks/>
                <a:stCxn id="7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1" name="Group 70">
              <a:extLst>
                <a:ext uri="{FF2B5EF4-FFF2-40B4-BE49-F238E27FC236}">
                  <a16:creationId xmlns:a16="http://schemas.microsoft.com/office/drawing/2014/main" id="{DDB85AFD-0A8F-48AA-8552-94CFE8E35331}"/>
                </a:ext>
              </a:extLst>
            </p:cNvPr>
            <p:cNvGrpSpPr/>
            <p:nvPr/>
          </p:nvGrpSpPr>
          <p:grpSpPr>
            <a:xfrm>
              <a:off x="350546" y="4216318"/>
              <a:ext cx="186612" cy="588386"/>
              <a:chOff x="223935" y="578498"/>
              <a:chExt cx="186612" cy="588386"/>
            </a:xfrm>
          </p:grpSpPr>
          <p:sp>
            <p:nvSpPr>
              <p:cNvPr id="76" name="Oval 75">
                <a:extLst>
                  <a:ext uri="{FF2B5EF4-FFF2-40B4-BE49-F238E27FC236}">
                    <a16:creationId xmlns:a16="http://schemas.microsoft.com/office/drawing/2014/main" id="{F7E7E7B6-E248-4DCB-BF75-9C76F7C28C62}"/>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7" name="Straight Connector 76">
                <a:extLst>
                  <a:ext uri="{FF2B5EF4-FFF2-40B4-BE49-F238E27FC236}">
                    <a16:creationId xmlns:a16="http://schemas.microsoft.com/office/drawing/2014/main" id="{5169C4EF-3183-4C7B-B6A5-FD7184E77C32}"/>
                  </a:ext>
                </a:extLst>
              </p:cNvPr>
              <p:cNvCxnSpPr>
                <a:cxnSpLocks/>
                <a:stCxn id="7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2" name="Group 71">
              <a:extLst>
                <a:ext uri="{FF2B5EF4-FFF2-40B4-BE49-F238E27FC236}">
                  <a16:creationId xmlns:a16="http://schemas.microsoft.com/office/drawing/2014/main" id="{24BE55B2-6836-4D80-B7A9-7249F924A5C1}"/>
                </a:ext>
              </a:extLst>
            </p:cNvPr>
            <p:cNvGrpSpPr/>
            <p:nvPr/>
          </p:nvGrpSpPr>
          <p:grpSpPr>
            <a:xfrm>
              <a:off x="350546" y="4731556"/>
              <a:ext cx="186612" cy="588386"/>
              <a:chOff x="223935" y="578498"/>
              <a:chExt cx="186612" cy="588386"/>
            </a:xfrm>
          </p:grpSpPr>
          <p:sp>
            <p:nvSpPr>
              <p:cNvPr id="74" name="Oval 73">
                <a:extLst>
                  <a:ext uri="{FF2B5EF4-FFF2-40B4-BE49-F238E27FC236}">
                    <a16:creationId xmlns:a16="http://schemas.microsoft.com/office/drawing/2014/main" id="{ECDC4FC5-1CE0-4C5D-8B9F-4E50D73BC6EF}"/>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5" name="Straight Connector 74">
                <a:extLst>
                  <a:ext uri="{FF2B5EF4-FFF2-40B4-BE49-F238E27FC236}">
                    <a16:creationId xmlns:a16="http://schemas.microsoft.com/office/drawing/2014/main" id="{83A66520-B77E-4525-861E-53DCBF939436}"/>
                  </a:ext>
                </a:extLst>
              </p:cNvPr>
              <p:cNvCxnSpPr>
                <a:cxnSpLocks/>
                <a:stCxn id="7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73" name="Oval 72">
              <a:extLst>
                <a:ext uri="{FF2B5EF4-FFF2-40B4-BE49-F238E27FC236}">
                  <a16:creationId xmlns:a16="http://schemas.microsoft.com/office/drawing/2014/main" id="{F6DD9D93-04E0-498B-940D-625A3BC078BD}"/>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90" name="TextBox 89">
            <a:extLst>
              <a:ext uri="{FF2B5EF4-FFF2-40B4-BE49-F238E27FC236}">
                <a16:creationId xmlns:a16="http://schemas.microsoft.com/office/drawing/2014/main" id="{65A6D591-2712-4062-9E5C-6DBB5638A0A1}"/>
              </a:ext>
            </a:extLst>
          </p:cNvPr>
          <p:cNvSpPr txBox="1"/>
          <p:nvPr/>
        </p:nvSpPr>
        <p:spPr>
          <a:xfrm>
            <a:off x="195644" y="124285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1990</a:t>
            </a:r>
          </a:p>
        </p:txBody>
      </p:sp>
      <p:sp>
        <p:nvSpPr>
          <p:cNvPr id="91" name="TextBox 90">
            <a:extLst>
              <a:ext uri="{FF2B5EF4-FFF2-40B4-BE49-F238E27FC236}">
                <a16:creationId xmlns:a16="http://schemas.microsoft.com/office/drawing/2014/main" id="{EED0C678-3330-4658-972D-576E711F4737}"/>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92" name="TextBox 91">
            <a:extLst>
              <a:ext uri="{FF2B5EF4-FFF2-40B4-BE49-F238E27FC236}">
                <a16:creationId xmlns:a16="http://schemas.microsoft.com/office/drawing/2014/main" id="{BA4B2A63-935A-47F6-A588-28C759BDBE1E}"/>
              </a:ext>
            </a:extLst>
          </p:cNvPr>
          <p:cNvSpPr txBox="1"/>
          <p:nvPr/>
        </p:nvSpPr>
        <p:spPr>
          <a:xfrm>
            <a:off x="195643" y="1829110"/>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1993</a:t>
            </a:r>
          </a:p>
        </p:txBody>
      </p:sp>
      <p:sp>
        <p:nvSpPr>
          <p:cNvPr id="4" name="TextBox 3">
            <a:extLst>
              <a:ext uri="{FF2B5EF4-FFF2-40B4-BE49-F238E27FC236}">
                <a16:creationId xmlns:a16="http://schemas.microsoft.com/office/drawing/2014/main" id="{D50B4441-5463-44DD-B4A3-BBF1699BC418}"/>
              </a:ext>
            </a:extLst>
          </p:cNvPr>
          <p:cNvSpPr txBox="1"/>
          <p:nvPr/>
        </p:nvSpPr>
        <p:spPr>
          <a:xfrm>
            <a:off x="195642" y="2415368"/>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1994</a:t>
            </a:r>
          </a:p>
        </p:txBody>
      </p:sp>
    </p:spTree>
    <p:extLst>
      <p:ext uri="{BB962C8B-B14F-4D97-AF65-F5344CB8AC3E}">
        <p14:creationId xmlns:p14="http://schemas.microsoft.com/office/powerpoint/2010/main" val="791412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C6CC8-1583-40D9-A5C8-AA24B4D67D37}"/>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Meeting at Helsinki</a:t>
            </a:r>
          </a:p>
        </p:txBody>
      </p:sp>
      <p:sp>
        <p:nvSpPr>
          <p:cNvPr id="3" name="Content Placeholder 2">
            <a:extLst>
              <a:ext uri="{FF2B5EF4-FFF2-40B4-BE49-F238E27FC236}">
                <a16:creationId xmlns:a16="http://schemas.microsoft.com/office/drawing/2014/main" id="{27217BA0-E3A2-4740-9DA3-5A9695A9E322}"/>
              </a:ext>
            </a:extLst>
          </p:cNvPr>
          <p:cNvSpPr>
            <a:spLocks noGrp="1"/>
          </p:cNvSpPr>
          <p:nvPr>
            <p:ph idx="1"/>
          </p:nvPr>
        </p:nvSpPr>
        <p:spPr/>
        <p:txBody>
          <a:bodyPr/>
          <a:lstStyle/>
          <a:p>
            <a:r>
              <a:rPr lang="en-GB" dirty="0">
                <a:latin typeface="Times New Roman" panose="02020603050405020304" pitchFamily="18" charset="0"/>
                <a:cs typeface="Times New Roman" panose="02020603050405020304" pitchFamily="18" charset="0"/>
              </a:rPr>
              <a:t>In June 1996, A total of 16 participants from Europe and USA who were using GIS in health related research or using health as a platform for development of GIS-linked methodology meet in Helsinki .</a:t>
            </a:r>
          </a:p>
          <a:p>
            <a:r>
              <a:rPr lang="en-GB" dirty="0">
                <a:latin typeface="Times New Roman" panose="02020603050405020304" pitchFamily="18" charset="0"/>
                <a:cs typeface="Times New Roman" panose="02020603050405020304" pitchFamily="18" charset="0"/>
              </a:rPr>
              <a:t>The skillset of Geographers, Statisticians, Epidemiologists and Environmental scientists were all brought together.</a:t>
            </a:r>
          </a:p>
        </p:txBody>
      </p:sp>
      <p:grpSp>
        <p:nvGrpSpPr>
          <p:cNvPr id="60" name="Group 59">
            <a:extLst>
              <a:ext uri="{FF2B5EF4-FFF2-40B4-BE49-F238E27FC236}">
                <a16:creationId xmlns:a16="http://schemas.microsoft.com/office/drawing/2014/main" id="{918130A4-5480-4D4A-BE30-1A1A2AA5006F}"/>
              </a:ext>
            </a:extLst>
          </p:cNvPr>
          <p:cNvGrpSpPr/>
          <p:nvPr/>
        </p:nvGrpSpPr>
        <p:grpSpPr>
          <a:xfrm>
            <a:off x="70952" y="794140"/>
            <a:ext cx="198636" cy="5269720"/>
            <a:chOff x="347204" y="235202"/>
            <a:chExt cx="198636" cy="5269720"/>
          </a:xfrm>
        </p:grpSpPr>
        <p:sp>
          <p:nvSpPr>
            <p:cNvPr id="61" name="Oval 60">
              <a:extLst>
                <a:ext uri="{FF2B5EF4-FFF2-40B4-BE49-F238E27FC236}">
                  <a16:creationId xmlns:a16="http://schemas.microsoft.com/office/drawing/2014/main" id="{1B6FFAEF-CCBD-4077-87DE-D52EA166ED89}"/>
                </a:ext>
              </a:extLst>
            </p:cNvPr>
            <p:cNvSpPr/>
            <p:nvPr/>
          </p:nvSpPr>
          <p:spPr>
            <a:xfrm>
              <a:off x="359228" y="235202"/>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62" name="Straight Connector 61">
              <a:extLst>
                <a:ext uri="{FF2B5EF4-FFF2-40B4-BE49-F238E27FC236}">
                  <a16:creationId xmlns:a16="http://schemas.microsoft.com/office/drawing/2014/main" id="{FF8197C9-F365-49E0-A1ED-E64DABDA0C0B}"/>
                </a:ext>
              </a:extLst>
            </p:cNvPr>
            <p:cNvCxnSpPr>
              <a:cxnSpLocks/>
              <a:stCxn id="61" idx="4"/>
            </p:cNvCxnSpPr>
            <p:nvPr/>
          </p:nvCxnSpPr>
          <p:spPr>
            <a:xfrm flipH="1">
              <a:off x="449192" y="421814"/>
              <a:ext cx="3342" cy="401774"/>
            </a:xfrm>
            <a:prstGeom prst="line">
              <a:avLst/>
            </a:prstGeom>
          </p:spPr>
          <p:style>
            <a:lnRef idx="1">
              <a:schemeClr val="dk1"/>
            </a:lnRef>
            <a:fillRef idx="0">
              <a:schemeClr val="dk1"/>
            </a:fillRef>
            <a:effectRef idx="0">
              <a:schemeClr val="dk1"/>
            </a:effectRef>
            <a:fontRef idx="minor">
              <a:schemeClr val="tx1"/>
            </a:fontRef>
          </p:style>
        </p:cxnSp>
        <p:grpSp>
          <p:nvGrpSpPr>
            <p:cNvPr id="63" name="Group 62">
              <a:extLst>
                <a:ext uri="{FF2B5EF4-FFF2-40B4-BE49-F238E27FC236}">
                  <a16:creationId xmlns:a16="http://schemas.microsoft.com/office/drawing/2014/main" id="{A25A23EA-D7E9-4CC2-8442-685D2804C80B}"/>
                </a:ext>
              </a:extLst>
            </p:cNvPr>
            <p:cNvGrpSpPr/>
            <p:nvPr/>
          </p:nvGrpSpPr>
          <p:grpSpPr>
            <a:xfrm>
              <a:off x="359228" y="775274"/>
              <a:ext cx="186612" cy="588386"/>
              <a:chOff x="223935" y="578498"/>
              <a:chExt cx="186612" cy="588386"/>
            </a:xfrm>
          </p:grpSpPr>
          <p:sp>
            <p:nvSpPr>
              <p:cNvPr id="86" name="Oval 85">
                <a:extLst>
                  <a:ext uri="{FF2B5EF4-FFF2-40B4-BE49-F238E27FC236}">
                    <a16:creationId xmlns:a16="http://schemas.microsoft.com/office/drawing/2014/main" id="{617C81DC-AC4B-4805-8E41-AEC42ED9CB32}"/>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7" name="Straight Connector 86">
                <a:extLst>
                  <a:ext uri="{FF2B5EF4-FFF2-40B4-BE49-F238E27FC236}">
                    <a16:creationId xmlns:a16="http://schemas.microsoft.com/office/drawing/2014/main" id="{C9AC570E-24E3-4C88-8202-9966D3BECBEE}"/>
                  </a:ext>
                </a:extLst>
              </p:cNvPr>
              <p:cNvCxnSpPr>
                <a:cxnSpLocks/>
                <a:stCxn id="8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4" name="Group 63">
              <a:extLst>
                <a:ext uri="{FF2B5EF4-FFF2-40B4-BE49-F238E27FC236}">
                  <a16:creationId xmlns:a16="http://schemas.microsoft.com/office/drawing/2014/main" id="{3C8B4E04-CCA0-4109-9EDF-9BFD745825F7}"/>
                </a:ext>
              </a:extLst>
            </p:cNvPr>
            <p:cNvGrpSpPr/>
            <p:nvPr/>
          </p:nvGrpSpPr>
          <p:grpSpPr>
            <a:xfrm>
              <a:off x="359228" y="1363660"/>
              <a:ext cx="186612" cy="588386"/>
              <a:chOff x="223935" y="578498"/>
              <a:chExt cx="186612" cy="588386"/>
            </a:xfrm>
          </p:grpSpPr>
          <p:sp>
            <p:nvSpPr>
              <p:cNvPr id="84" name="Oval 83">
                <a:extLst>
                  <a:ext uri="{FF2B5EF4-FFF2-40B4-BE49-F238E27FC236}">
                    <a16:creationId xmlns:a16="http://schemas.microsoft.com/office/drawing/2014/main" id="{89716A6D-82A4-4155-8509-84D3F393F581}"/>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5" name="Straight Connector 84">
                <a:extLst>
                  <a:ext uri="{FF2B5EF4-FFF2-40B4-BE49-F238E27FC236}">
                    <a16:creationId xmlns:a16="http://schemas.microsoft.com/office/drawing/2014/main" id="{FD909F15-F79D-483C-BB22-2741A8F3BFAA}"/>
                  </a:ext>
                </a:extLst>
              </p:cNvPr>
              <p:cNvCxnSpPr>
                <a:cxnSpLocks/>
                <a:stCxn id="8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5" name="Group 64">
              <a:extLst>
                <a:ext uri="{FF2B5EF4-FFF2-40B4-BE49-F238E27FC236}">
                  <a16:creationId xmlns:a16="http://schemas.microsoft.com/office/drawing/2014/main" id="{DCF5D02B-FC4B-4C99-A4C8-73D09F485CF6}"/>
                </a:ext>
              </a:extLst>
            </p:cNvPr>
            <p:cNvGrpSpPr/>
            <p:nvPr/>
          </p:nvGrpSpPr>
          <p:grpSpPr>
            <a:xfrm>
              <a:off x="359228" y="1952046"/>
              <a:ext cx="186612" cy="588386"/>
              <a:chOff x="223935" y="578498"/>
              <a:chExt cx="186612" cy="588386"/>
            </a:xfrm>
          </p:grpSpPr>
          <p:sp>
            <p:nvSpPr>
              <p:cNvPr id="82" name="Oval 81">
                <a:extLst>
                  <a:ext uri="{FF2B5EF4-FFF2-40B4-BE49-F238E27FC236}">
                    <a16:creationId xmlns:a16="http://schemas.microsoft.com/office/drawing/2014/main" id="{C882ABAD-F35E-416B-B2D7-2E458C6C069A}"/>
                  </a:ext>
                </a:extLst>
              </p:cNvPr>
              <p:cNvSpPr/>
              <p:nvPr/>
            </p:nvSpPr>
            <p:spPr>
              <a:xfrm>
                <a:off x="223935" y="578498"/>
                <a:ext cx="186612" cy="186612"/>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3" name="Straight Connector 82">
                <a:extLst>
                  <a:ext uri="{FF2B5EF4-FFF2-40B4-BE49-F238E27FC236}">
                    <a16:creationId xmlns:a16="http://schemas.microsoft.com/office/drawing/2014/main" id="{82C913D4-A52C-4747-94D0-AB3477C39CDA}"/>
                  </a:ext>
                </a:extLst>
              </p:cNvPr>
              <p:cNvCxnSpPr>
                <a:cxnSpLocks/>
                <a:stCxn id="8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6" name="Group 65">
              <a:extLst>
                <a:ext uri="{FF2B5EF4-FFF2-40B4-BE49-F238E27FC236}">
                  <a16:creationId xmlns:a16="http://schemas.microsoft.com/office/drawing/2014/main" id="{909B82C3-85C1-47A7-9D13-10A5C1CAB5E8}"/>
                </a:ext>
              </a:extLst>
            </p:cNvPr>
            <p:cNvGrpSpPr/>
            <p:nvPr/>
          </p:nvGrpSpPr>
          <p:grpSpPr>
            <a:xfrm>
              <a:off x="356234" y="2540432"/>
              <a:ext cx="186612" cy="588386"/>
              <a:chOff x="223935" y="578498"/>
              <a:chExt cx="186612" cy="588386"/>
            </a:xfrm>
          </p:grpSpPr>
          <p:sp>
            <p:nvSpPr>
              <p:cNvPr id="80" name="Oval 79">
                <a:extLst>
                  <a:ext uri="{FF2B5EF4-FFF2-40B4-BE49-F238E27FC236}">
                    <a16:creationId xmlns:a16="http://schemas.microsoft.com/office/drawing/2014/main" id="{453466CF-A78F-427E-8060-7958AB387C8D}"/>
                  </a:ext>
                </a:extLst>
              </p:cNvPr>
              <p:cNvSpPr/>
              <p:nvPr/>
            </p:nvSpPr>
            <p:spPr>
              <a:xfrm>
                <a:off x="223935" y="578498"/>
                <a:ext cx="186612" cy="186612"/>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cxnSp>
            <p:nvCxnSpPr>
              <p:cNvPr id="81" name="Straight Connector 80">
                <a:extLst>
                  <a:ext uri="{FF2B5EF4-FFF2-40B4-BE49-F238E27FC236}">
                    <a16:creationId xmlns:a16="http://schemas.microsoft.com/office/drawing/2014/main" id="{4B82117C-1FC5-480B-8CAB-3D85A637D5B6}"/>
                  </a:ext>
                </a:extLst>
              </p:cNvPr>
              <p:cNvCxnSpPr>
                <a:cxnSpLocks/>
                <a:stCxn id="80"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7" name="Group 66">
              <a:extLst>
                <a:ext uri="{FF2B5EF4-FFF2-40B4-BE49-F238E27FC236}">
                  <a16:creationId xmlns:a16="http://schemas.microsoft.com/office/drawing/2014/main" id="{1E52CB7E-5F71-451B-BAD6-E0C242872320}"/>
                </a:ext>
              </a:extLst>
            </p:cNvPr>
            <p:cNvGrpSpPr/>
            <p:nvPr/>
          </p:nvGrpSpPr>
          <p:grpSpPr>
            <a:xfrm>
              <a:off x="356234" y="3072285"/>
              <a:ext cx="186612" cy="588386"/>
              <a:chOff x="223935" y="578498"/>
              <a:chExt cx="186612" cy="588386"/>
            </a:xfrm>
          </p:grpSpPr>
          <p:sp>
            <p:nvSpPr>
              <p:cNvPr id="78" name="Oval 77">
                <a:extLst>
                  <a:ext uri="{FF2B5EF4-FFF2-40B4-BE49-F238E27FC236}">
                    <a16:creationId xmlns:a16="http://schemas.microsoft.com/office/drawing/2014/main" id="{AA9C0935-6D65-47A5-A224-6658CDB3C7C7}"/>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9" name="Straight Connector 78">
                <a:extLst>
                  <a:ext uri="{FF2B5EF4-FFF2-40B4-BE49-F238E27FC236}">
                    <a16:creationId xmlns:a16="http://schemas.microsoft.com/office/drawing/2014/main" id="{5968885E-23D4-4323-920E-3F9922F00099}"/>
                  </a:ext>
                </a:extLst>
              </p:cNvPr>
              <p:cNvCxnSpPr>
                <a:cxnSpLocks/>
                <a:stCxn id="78"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8" name="Group 67">
              <a:extLst>
                <a:ext uri="{FF2B5EF4-FFF2-40B4-BE49-F238E27FC236}">
                  <a16:creationId xmlns:a16="http://schemas.microsoft.com/office/drawing/2014/main" id="{EB3667CA-78EA-4ABA-90ED-2168235664A9}"/>
                </a:ext>
              </a:extLst>
            </p:cNvPr>
            <p:cNvGrpSpPr/>
            <p:nvPr/>
          </p:nvGrpSpPr>
          <p:grpSpPr>
            <a:xfrm>
              <a:off x="356234" y="3644016"/>
              <a:ext cx="186612" cy="588386"/>
              <a:chOff x="223935" y="578498"/>
              <a:chExt cx="186612" cy="588386"/>
            </a:xfrm>
          </p:grpSpPr>
          <p:sp>
            <p:nvSpPr>
              <p:cNvPr id="76" name="Oval 75">
                <a:extLst>
                  <a:ext uri="{FF2B5EF4-FFF2-40B4-BE49-F238E27FC236}">
                    <a16:creationId xmlns:a16="http://schemas.microsoft.com/office/drawing/2014/main" id="{2AB87BD7-1558-4469-BCEE-ED2775C46778}"/>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7" name="Straight Connector 76">
                <a:extLst>
                  <a:ext uri="{FF2B5EF4-FFF2-40B4-BE49-F238E27FC236}">
                    <a16:creationId xmlns:a16="http://schemas.microsoft.com/office/drawing/2014/main" id="{7ED52E94-A2B9-4FE5-BA89-1D1AA6DE242F}"/>
                  </a:ext>
                </a:extLst>
              </p:cNvPr>
              <p:cNvCxnSpPr>
                <a:cxnSpLocks/>
                <a:stCxn id="76"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69" name="Group 68">
              <a:extLst>
                <a:ext uri="{FF2B5EF4-FFF2-40B4-BE49-F238E27FC236}">
                  <a16:creationId xmlns:a16="http://schemas.microsoft.com/office/drawing/2014/main" id="{CA98CDE6-D173-4F62-9EC9-7E7FBC015EBD}"/>
                </a:ext>
              </a:extLst>
            </p:cNvPr>
            <p:cNvGrpSpPr/>
            <p:nvPr/>
          </p:nvGrpSpPr>
          <p:grpSpPr>
            <a:xfrm>
              <a:off x="350546" y="4216318"/>
              <a:ext cx="186612" cy="588386"/>
              <a:chOff x="223935" y="578498"/>
              <a:chExt cx="186612" cy="588386"/>
            </a:xfrm>
          </p:grpSpPr>
          <p:sp>
            <p:nvSpPr>
              <p:cNvPr id="74" name="Oval 73">
                <a:extLst>
                  <a:ext uri="{FF2B5EF4-FFF2-40B4-BE49-F238E27FC236}">
                    <a16:creationId xmlns:a16="http://schemas.microsoft.com/office/drawing/2014/main" id="{66B2A243-4BE4-4B08-8D98-016A025BCDE6}"/>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5" name="Straight Connector 74">
                <a:extLst>
                  <a:ext uri="{FF2B5EF4-FFF2-40B4-BE49-F238E27FC236}">
                    <a16:creationId xmlns:a16="http://schemas.microsoft.com/office/drawing/2014/main" id="{1C86C285-55B4-4A98-A746-F989C7F785C0}"/>
                  </a:ext>
                </a:extLst>
              </p:cNvPr>
              <p:cNvCxnSpPr>
                <a:cxnSpLocks/>
                <a:stCxn id="74"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grpSp>
          <p:nvGrpSpPr>
            <p:cNvPr id="70" name="Group 69">
              <a:extLst>
                <a:ext uri="{FF2B5EF4-FFF2-40B4-BE49-F238E27FC236}">
                  <a16:creationId xmlns:a16="http://schemas.microsoft.com/office/drawing/2014/main" id="{8F42D46E-539E-45A9-9087-1E28253296CA}"/>
                </a:ext>
              </a:extLst>
            </p:cNvPr>
            <p:cNvGrpSpPr/>
            <p:nvPr/>
          </p:nvGrpSpPr>
          <p:grpSpPr>
            <a:xfrm>
              <a:off x="350546" y="4731556"/>
              <a:ext cx="186612" cy="588386"/>
              <a:chOff x="223935" y="578498"/>
              <a:chExt cx="186612" cy="588386"/>
            </a:xfrm>
          </p:grpSpPr>
          <p:sp>
            <p:nvSpPr>
              <p:cNvPr id="72" name="Oval 71">
                <a:extLst>
                  <a:ext uri="{FF2B5EF4-FFF2-40B4-BE49-F238E27FC236}">
                    <a16:creationId xmlns:a16="http://schemas.microsoft.com/office/drawing/2014/main" id="{2813ED8F-157A-4091-BC8F-B17DDB086270}"/>
                  </a:ext>
                </a:extLst>
              </p:cNvPr>
              <p:cNvSpPr/>
              <p:nvPr/>
            </p:nvSpPr>
            <p:spPr>
              <a:xfrm>
                <a:off x="223935" y="578498"/>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cxnSp>
            <p:nvCxnSpPr>
              <p:cNvPr id="73" name="Straight Connector 72">
                <a:extLst>
                  <a:ext uri="{FF2B5EF4-FFF2-40B4-BE49-F238E27FC236}">
                    <a16:creationId xmlns:a16="http://schemas.microsoft.com/office/drawing/2014/main" id="{0790DC74-822C-4A8D-B9E6-DB672561EF21}"/>
                  </a:ext>
                </a:extLst>
              </p:cNvPr>
              <p:cNvCxnSpPr>
                <a:cxnSpLocks/>
                <a:stCxn id="72" idx="4"/>
              </p:cNvCxnSpPr>
              <p:nvPr/>
            </p:nvCxnSpPr>
            <p:spPr>
              <a:xfrm flipH="1">
                <a:off x="313899" y="765110"/>
                <a:ext cx="3342" cy="401774"/>
              </a:xfrm>
              <a:prstGeom prst="line">
                <a:avLst/>
              </a:prstGeom>
            </p:spPr>
            <p:style>
              <a:lnRef idx="1">
                <a:schemeClr val="dk1"/>
              </a:lnRef>
              <a:fillRef idx="0">
                <a:schemeClr val="dk1"/>
              </a:fillRef>
              <a:effectRef idx="0">
                <a:schemeClr val="dk1"/>
              </a:effectRef>
              <a:fontRef idx="minor">
                <a:schemeClr val="tx1"/>
              </a:fontRef>
            </p:style>
          </p:cxnSp>
        </p:grpSp>
        <p:sp>
          <p:nvSpPr>
            <p:cNvPr id="71" name="Oval 70">
              <a:extLst>
                <a:ext uri="{FF2B5EF4-FFF2-40B4-BE49-F238E27FC236}">
                  <a16:creationId xmlns:a16="http://schemas.microsoft.com/office/drawing/2014/main" id="{0F3C1C15-BBE3-4786-A146-F9F82F78888B}"/>
                </a:ext>
              </a:extLst>
            </p:cNvPr>
            <p:cNvSpPr/>
            <p:nvPr/>
          </p:nvSpPr>
          <p:spPr>
            <a:xfrm>
              <a:off x="347204" y="5318310"/>
              <a:ext cx="186612" cy="186612"/>
            </a:xfrm>
            <a:prstGeom prst="ellips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latin typeface="Times New Roman" panose="02020603050405020304" pitchFamily="18" charset="0"/>
                <a:cs typeface="Times New Roman" panose="02020603050405020304" pitchFamily="18" charset="0"/>
              </a:endParaRPr>
            </a:p>
          </p:txBody>
        </p:sp>
      </p:grpSp>
      <p:sp>
        <p:nvSpPr>
          <p:cNvPr id="88" name="TextBox 87">
            <a:extLst>
              <a:ext uri="{FF2B5EF4-FFF2-40B4-BE49-F238E27FC236}">
                <a16:creationId xmlns:a16="http://schemas.microsoft.com/office/drawing/2014/main" id="{31FA7A61-0BC4-40D9-9264-BAC93B084B11}"/>
              </a:ext>
            </a:extLst>
          </p:cNvPr>
          <p:cNvSpPr txBox="1"/>
          <p:nvPr/>
        </p:nvSpPr>
        <p:spPr>
          <a:xfrm>
            <a:off x="195644" y="124285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1990</a:t>
            </a:r>
          </a:p>
        </p:txBody>
      </p:sp>
      <p:sp>
        <p:nvSpPr>
          <p:cNvPr id="89" name="TextBox 88">
            <a:extLst>
              <a:ext uri="{FF2B5EF4-FFF2-40B4-BE49-F238E27FC236}">
                <a16:creationId xmlns:a16="http://schemas.microsoft.com/office/drawing/2014/main" id="{82585C55-9A35-4986-A12A-4D5AE0B1FCD3}"/>
              </a:ext>
            </a:extLst>
          </p:cNvPr>
          <p:cNvSpPr txBox="1"/>
          <p:nvPr/>
        </p:nvSpPr>
        <p:spPr>
          <a:xfrm>
            <a:off x="182268" y="710332"/>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1854</a:t>
            </a:r>
          </a:p>
        </p:txBody>
      </p:sp>
      <p:sp>
        <p:nvSpPr>
          <p:cNvPr id="90" name="TextBox 89">
            <a:extLst>
              <a:ext uri="{FF2B5EF4-FFF2-40B4-BE49-F238E27FC236}">
                <a16:creationId xmlns:a16="http://schemas.microsoft.com/office/drawing/2014/main" id="{0B33183C-4310-4DF3-AC93-8349BDF99714}"/>
              </a:ext>
            </a:extLst>
          </p:cNvPr>
          <p:cNvSpPr txBox="1"/>
          <p:nvPr/>
        </p:nvSpPr>
        <p:spPr>
          <a:xfrm>
            <a:off x="195643" y="1829110"/>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1993</a:t>
            </a:r>
          </a:p>
        </p:txBody>
      </p:sp>
      <p:sp>
        <p:nvSpPr>
          <p:cNvPr id="91" name="TextBox 90">
            <a:extLst>
              <a:ext uri="{FF2B5EF4-FFF2-40B4-BE49-F238E27FC236}">
                <a16:creationId xmlns:a16="http://schemas.microsoft.com/office/drawing/2014/main" id="{F1D88128-4EF0-4D8F-87FD-8634CBB25104}"/>
              </a:ext>
            </a:extLst>
          </p:cNvPr>
          <p:cNvSpPr txBox="1"/>
          <p:nvPr/>
        </p:nvSpPr>
        <p:spPr>
          <a:xfrm>
            <a:off x="195642" y="2415368"/>
            <a:ext cx="646331"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1994</a:t>
            </a:r>
          </a:p>
        </p:txBody>
      </p:sp>
      <p:sp>
        <p:nvSpPr>
          <p:cNvPr id="92" name="TextBox 91">
            <a:extLst>
              <a:ext uri="{FF2B5EF4-FFF2-40B4-BE49-F238E27FC236}">
                <a16:creationId xmlns:a16="http://schemas.microsoft.com/office/drawing/2014/main" id="{377A5201-0EB2-46FF-AEFD-529E30F858A9}"/>
              </a:ext>
            </a:extLst>
          </p:cNvPr>
          <p:cNvSpPr txBox="1"/>
          <p:nvPr/>
        </p:nvSpPr>
        <p:spPr>
          <a:xfrm>
            <a:off x="185343" y="3000896"/>
            <a:ext cx="646331" cy="369332"/>
          </a:xfrm>
          <a:prstGeom prst="rect">
            <a:avLst/>
          </a:prstGeom>
          <a:noFill/>
        </p:spPr>
        <p:txBody>
          <a:bodyPr wrap="none" rtlCol="0">
            <a:spAutoFit/>
          </a:bodyPr>
          <a:lstStyle/>
          <a:p>
            <a:r>
              <a:rPr lang="en-GB" b="1" dirty="0">
                <a:latin typeface="Times New Roman" panose="02020603050405020304" pitchFamily="18" charset="0"/>
                <a:cs typeface="Times New Roman" panose="02020603050405020304" pitchFamily="18" charset="0"/>
              </a:rPr>
              <a:t>1996</a:t>
            </a:r>
          </a:p>
        </p:txBody>
      </p:sp>
      <p:sp>
        <p:nvSpPr>
          <p:cNvPr id="4" name="TextBox 3">
            <a:extLst>
              <a:ext uri="{FF2B5EF4-FFF2-40B4-BE49-F238E27FC236}">
                <a16:creationId xmlns:a16="http://schemas.microsoft.com/office/drawing/2014/main" id="{2771397D-B1D2-4B05-9021-748C840C6AB4}"/>
              </a:ext>
            </a:extLst>
          </p:cNvPr>
          <p:cNvSpPr txBox="1"/>
          <p:nvPr/>
        </p:nvSpPr>
        <p:spPr>
          <a:xfrm>
            <a:off x="6333688" y="6368904"/>
            <a:ext cx="5713680"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Source: https://etheses.whiterose.ac.uk/14818/1/341793.pdf</a:t>
            </a:r>
          </a:p>
        </p:txBody>
      </p:sp>
    </p:spTree>
    <p:extLst>
      <p:ext uri="{BB962C8B-B14F-4D97-AF65-F5344CB8AC3E}">
        <p14:creationId xmlns:p14="http://schemas.microsoft.com/office/powerpoint/2010/main" val="3072171796"/>
      </p:ext>
    </p:extLst>
  </p:cSld>
  <p:clrMapOvr>
    <a:masterClrMapping/>
  </p:clrMapOvr>
</p:sld>
</file>

<file path=ppt/theme/theme1.xml><?xml version="1.0" encoding="utf-8"?>
<a:theme xmlns:a="http://schemas.openxmlformats.org/drawingml/2006/main" name="ClassicFrameVTI">
  <a:themeElements>
    <a:clrScheme name="AnalogousFromLightSeedRightStep">
      <a:dk1>
        <a:srgbClr val="000000"/>
      </a:dk1>
      <a:lt1>
        <a:srgbClr val="FFFFFF"/>
      </a:lt1>
      <a:dk2>
        <a:srgbClr val="3B3521"/>
      </a:dk2>
      <a:lt2>
        <a:srgbClr val="E2E8E8"/>
      </a:lt2>
      <a:accent1>
        <a:srgbClr val="DC8087"/>
      </a:accent1>
      <a:accent2>
        <a:srgbClr val="D48B64"/>
      </a:accent2>
      <a:accent3>
        <a:srgbClr val="B7A363"/>
      </a:accent3>
      <a:accent4>
        <a:srgbClr val="9AAA50"/>
      </a:accent4>
      <a:accent5>
        <a:srgbClr val="83AF66"/>
      </a:accent5>
      <a:accent6>
        <a:srgbClr val="56B658"/>
      </a:accent6>
      <a:hlink>
        <a:srgbClr val="568E8A"/>
      </a:hlink>
      <a:folHlink>
        <a:srgbClr val="7F7F7F"/>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docProps/app.xml><?xml version="1.0" encoding="utf-8"?>
<Properties xmlns="http://schemas.openxmlformats.org/officeDocument/2006/extended-properties" xmlns:vt="http://schemas.openxmlformats.org/officeDocument/2006/docPropsVTypes">
  <TotalTime>2615</TotalTime>
  <Words>2134</Words>
  <Application>Microsoft Office PowerPoint</Application>
  <PresentationFormat>Widescreen</PresentationFormat>
  <Paragraphs>201</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Alegreya-Regular</vt:lpstr>
      <vt:lpstr>Arial</vt:lpstr>
      <vt:lpstr>Gill Sans MT</vt:lpstr>
      <vt:lpstr>Goudy Old Style</vt:lpstr>
      <vt:lpstr>Times New Roman</vt:lpstr>
      <vt:lpstr>ClassicFrameVTI</vt:lpstr>
      <vt:lpstr>PowerPoint Presentation</vt:lpstr>
      <vt:lpstr>Evolution and role of GIS  in  Health Geography</vt:lpstr>
      <vt:lpstr>GIS IN Health Geography  </vt:lpstr>
      <vt:lpstr>Dr.John Snow </vt:lpstr>
      <vt:lpstr>HEGIS- Health and environment gis</vt:lpstr>
      <vt:lpstr>European gis community (1990-93)</vt:lpstr>
      <vt:lpstr>gisdata</vt:lpstr>
      <vt:lpstr>Public health gis news and information</vt:lpstr>
      <vt:lpstr>Meeting at Helsinki</vt:lpstr>
      <vt:lpstr>Clarifying the current and potential use of GIS within NHS organisations</vt:lpstr>
      <vt:lpstr>9/11-Terror Attack</vt:lpstr>
      <vt:lpstr>Sars 2002 and 2003</vt:lpstr>
      <vt:lpstr>H1N1-2009</vt:lpstr>
      <vt:lpstr>First Healthcare sector focused gis course</vt:lpstr>
      <vt:lpstr>Ebola crisis</vt:lpstr>
      <vt:lpstr>Zika Virus</vt:lpstr>
      <vt:lpstr>GIS applications in obesity research Case study:</vt:lpstr>
      <vt:lpstr>GIS applications in obesity</vt:lpstr>
      <vt:lpstr>GIS data and attributes involved</vt:lpstr>
      <vt:lpstr>Application of gis during covid-19 Case study: MAYLAND COVID-19 DASHBORD</vt:lpstr>
      <vt:lpstr>MAYLAND COVID-19</vt:lpstr>
      <vt:lpstr>MAYLAND COVID-19 DATA and interrelation with other data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Evolution and role of GIS  in  Health Geography</dc:title>
  <dc:creator>CHAHEL, RAHUL (PGT)</dc:creator>
  <cp:lastModifiedBy>CHAHEL, RAHUL (PGT)</cp:lastModifiedBy>
  <cp:revision>18</cp:revision>
  <dcterms:created xsi:type="dcterms:W3CDTF">2021-12-07T20:06:12Z</dcterms:created>
  <dcterms:modified xsi:type="dcterms:W3CDTF">2021-12-13T23:01:17Z</dcterms:modified>
</cp:coreProperties>
</file>

<file path=docProps/thumbnail.jpeg>
</file>